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75" r:id="rId2"/>
    <p:sldId id="257" r:id="rId3"/>
    <p:sldId id="259" r:id="rId4"/>
    <p:sldId id="276" r:id="rId5"/>
    <p:sldId id="260" r:id="rId6"/>
    <p:sldId id="270" r:id="rId7"/>
    <p:sldId id="262" r:id="rId8"/>
    <p:sldId id="263" r:id="rId9"/>
    <p:sldId id="264" r:id="rId10"/>
    <p:sldId id="265" r:id="rId11"/>
    <p:sldId id="271" r:id="rId12"/>
    <p:sldId id="266" r:id="rId13"/>
    <p:sldId id="261" r:id="rId14"/>
    <p:sldId id="272" r:id="rId15"/>
    <p:sldId id="294" r:id="rId16"/>
    <p:sldId id="295" r:id="rId17"/>
    <p:sldId id="296" r:id="rId18"/>
    <p:sldId id="297" r:id="rId19"/>
    <p:sldId id="298" r:id="rId20"/>
    <p:sldId id="299" r:id="rId21"/>
    <p:sldId id="274" r:id="rId22"/>
    <p:sldId id="273" r:id="rId23"/>
    <p:sldId id="302" r:id="rId24"/>
    <p:sldId id="303" r:id="rId25"/>
    <p:sldId id="292" r:id="rId26"/>
    <p:sldId id="278" r:id="rId27"/>
    <p:sldId id="279" r:id="rId28"/>
    <p:sldId id="281" r:id="rId29"/>
    <p:sldId id="267" r:id="rId30"/>
    <p:sldId id="283" r:id="rId31"/>
    <p:sldId id="304" r:id="rId32"/>
    <p:sldId id="291" r:id="rId33"/>
    <p:sldId id="305" r:id="rId34"/>
    <p:sldId id="287" r:id="rId35"/>
    <p:sldId id="293" r:id="rId36"/>
    <p:sldId id="284" r:id="rId37"/>
    <p:sldId id="289" r:id="rId38"/>
    <p:sldId id="288" r:id="rId39"/>
    <p:sldId id="285" r:id="rId40"/>
    <p:sldId id="268" r:id="rId41"/>
    <p:sldId id="269" r:id="rId42"/>
  </p:sldIdLst>
  <p:sldSz cx="12192000" cy="6858000"/>
  <p:notesSz cx="6858000" cy="9144000"/>
  <p:embeddedFontLst>
    <p:embeddedFont>
      <p:font typeface="Calibri" panose="020F0502020204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vZjSICwcuPc0Fls3v5U9JeXsnT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klu De" initials="PD" lastIdx="1" clrIdx="0">
    <p:extLst>
      <p:ext uri="{19B8F6BF-5375-455C-9EA6-DF929625EA0E}">
        <p15:presenceInfo xmlns:p15="http://schemas.microsoft.com/office/powerpoint/2012/main" userId="e65ea5705d2c2f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2B34F78-8543-4E4F-8F74-728554A11E9C}">
  <a:tblStyle styleId="{22B34F78-8543-4E4F-8F74-728554A11E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F4E5A5-055F-4716-A912-D906A027EF71}"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2032" autoAdjust="0"/>
  </p:normalViewPr>
  <p:slideViewPr>
    <p:cSldViewPr snapToGrid="0">
      <p:cViewPr varScale="1">
        <p:scale>
          <a:sx n="75" d="100"/>
          <a:sy n="75" d="100"/>
        </p:scale>
        <p:origin x="811"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2821026116c_3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2821026116c_3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 name="Google Shape;48;g2821026116c_3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4069f083b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4069f083b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284069f083b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421241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210910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472033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1199242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29179540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2274979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4050133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52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82f09e70d7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82f09e70d7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282f09e70d7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38d4b04cc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38d4b04cc0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238d4b04cc0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94515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82973c48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82973c483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282973c483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82f09e70d7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82f09e70d7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282f09e70d7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21528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84069f083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84069f083b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 name="Google Shape;81;g284069f083b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82973c4830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82973c4830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g282973c4830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48a422f33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48a422f336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g248a422f336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4780733fa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4780733fa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g24780733fa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4780733fa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4780733fa8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g24780733fa8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
        <p:nvSpPr>
          <p:cNvPr id="21" name="Google Shape;21;p11"/>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1"/>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1"/>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 name="Google Shape;24;p11"/>
          <p:cNvSpPr txBox="1">
            <a:spLocks noGrp="1"/>
          </p:cNvSpPr>
          <p:nvPr>
            <p:ph type="title"/>
          </p:nvPr>
        </p:nvSpPr>
        <p:spPr>
          <a:xfrm>
            <a:off x="762000" y="427039"/>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1"/>
          <p:cNvSpPr txBox="1">
            <a:spLocks noGrp="1"/>
          </p:cNvSpPr>
          <p:nvPr>
            <p:ph type="body" idx="1"/>
          </p:nvPr>
        </p:nvSpPr>
        <p:spPr>
          <a:xfrm>
            <a:off x="762000" y="1752601"/>
            <a:ext cx="109728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 name="Google Shape;26;p11"/>
          <p:cNvSpPr txBox="1"/>
          <p:nvPr/>
        </p:nvSpPr>
        <p:spPr>
          <a:xfrm>
            <a:off x="8890000" y="6508752"/>
            <a:ext cx="28448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12"/>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2"/>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2"/>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12"/>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_Custom Layout">
  <p:cSld name="3_Custom Layou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3"/>
          <p:cNvSpPr txBox="1">
            <a:spLocks noGrp="1"/>
          </p:cNvSpPr>
          <p:nvPr>
            <p:ph type="title"/>
          </p:nvPr>
        </p:nvSpPr>
        <p:spPr>
          <a:xfrm>
            <a:off x="0" y="2275826"/>
            <a:ext cx="12192000" cy="56491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595959"/>
              </a:buClr>
              <a:buSzPts val="3600"/>
              <a:buFont typeface="Calibri"/>
              <a:buNone/>
              <a:defRPr sz="3600" b="0">
                <a:solidFill>
                  <a:srgbClr val="595959"/>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13"/>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4"/>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4"/>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alphaModFix/>
          </a:blip>
          <a:stretch>
            <a:fillRect/>
          </a:stretch>
        </a:blip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609600" y="6356352"/>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165600" y="6356352"/>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737600" y="6356352"/>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9"/>
          <p:cNvPicPr preferRelativeResize="0"/>
          <p:nvPr/>
        </p:nvPicPr>
        <p:blipFill>
          <a:blip r:embed="rId7">
            <a:alphaModFix/>
          </a:blip>
          <a:stretch>
            <a:fillRect/>
          </a:stretch>
        </p:blipFill>
        <p:spPr>
          <a:xfrm>
            <a:off x="10218725" y="5881950"/>
            <a:ext cx="1901400" cy="7398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p-i-k-l-u/Microservices-Project"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E32A-64F2-957F-957F-F63467D2EC92}"/>
              </a:ext>
            </a:extLst>
          </p:cNvPr>
          <p:cNvSpPr>
            <a:spLocks noGrp="1"/>
          </p:cNvSpPr>
          <p:nvPr>
            <p:ph type="title"/>
          </p:nvPr>
        </p:nvSpPr>
        <p:spPr/>
        <p:txBody>
          <a:bodyPr>
            <a:normAutofit fontScale="90000"/>
          </a:bodyPr>
          <a:lstStyle/>
          <a:p>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A1FC98F-4B71-7B37-92D2-E55810946083}"/>
              </a:ext>
            </a:extLst>
          </p:cNvPr>
          <p:cNvPicPr>
            <a:picLocks noChangeAspect="1"/>
          </p:cNvPicPr>
          <p:nvPr/>
        </p:nvPicPr>
        <p:blipFill>
          <a:blip r:embed="rId2"/>
          <a:stretch>
            <a:fillRect/>
          </a:stretch>
        </p:blipFill>
        <p:spPr>
          <a:xfrm>
            <a:off x="17184" y="0"/>
            <a:ext cx="12174816" cy="6857999"/>
          </a:xfrm>
          <a:prstGeom prst="rect">
            <a:avLst/>
          </a:prstGeom>
        </p:spPr>
      </p:pic>
    </p:spTree>
    <p:extLst>
      <p:ext uri="{BB962C8B-B14F-4D97-AF65-F5344CB8AC3E}">
        <p14:creationId xmlns:p14="http://schemas.microsoft.com/office/powerpoint/2010/main" val="340475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24780733fa8_0_0"/>
          <p:cNvSpPr txBox="1">
            <a:spLocks noGrp="1"/>
          </p:cNvSpPr>
          <p:nvPr>
            <p:ph type="title"/>
          </p:nvPr>
        </p:nvSpPr>
        <p:spPr>
          <a:xfrm>
            <a:off x="477725" y="142764"/>
            <a:ext cx="109728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4200" b="1" dirty="0">
                <a:latin typeface="Times New Roman"/>
                <a:ea typeface="Times New Roman"/>
                <a:cs typeface="Times New Roman"/>
                <a:sym typeface="Times New Roman"/>
              </a:rPr>
              <a:t>Benefits of Microservices</a:t>
            </a:r>
            <a:endParaRPr sz="4200" b="1" dirty="0">
              <a:latin typeface="Times New Roman"/>
              <a:ea typeface="Times New Roman"/>
              <a:cs typeface="Times New Roman"/>
              <a:sym typeface="Times New Roman"/>
            </a:endParaRPr>
          </a:p>
        </p:txBody>
      </p:sp>
      <p:sp>
        <p:nvSpPr>
          <p:cNvPr id="103" name="Google Shape;103;g24780733fa8_0_0"/>
          <p:cNvSpPr txBox="1">
            <a:spLocks noGrp="1"/>
          </p:cNvSpPr>
          <p:nvPr>
            <p:ph type="body" idx="1"/>
          </p:nvPr>
        </p:nvSpPr>
        <p:spPr>
          <a:xfrm>
            <a:off x="-273325" y="1717050"/>
            <a:ext cx="12474900" cy="4892100"/>
          </a:xfrm>
          <a:prstGeom prst="rect">
            <a:avLst/>
          </a:prstGeom>
        </p:spPr>
        <p:txBody>
          <a:bodyPr spcFirstLastPara="1" wrap="square" lIns="91425" tIns="45700" rIns="91425" bIns="45700" anchor="ctr" anchorCtr="0">
            <a:noAutofit/>
          </a:bodyPr>
          <a:lstStyle/>
          <a:p>
            <a:pPr marL="457200" lvl="0" indent="0" algn="l" rtl="0">
              <a:lnSpc>
                <a:spcPct val="105000"/>
              </a:lnSpc>
              <a:spcBef>
                <a:spcPts val="640"/>
              </a:spcBef>
              <a:spcAft>
                <a:spcPts val="0"/>
              </a:spcAft>
              <a:buClr>
                <a:schemeClr val="dk1"/>
              </a:buClr>
              <a:buSzPts val="1100"/>
              <a:buFont typeface="Arial"/>
              <a:buNone/>
            </a:pP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Scalability:</a:t>
            </a:r>
            <a:r>
              <a:rPr lang="en-US" sz="2200" dirty="0">
                <a:latin typeface="Times New Roman"/>
                <a:ea typeface="Times New Roman"/>
                <a:cs typeface="Times New Roman"/>
                <a:sym typeface="Times New Roman"/>
              </a:rPr>
              <a:t> Microservices can be independently scaled based on the specific needs of each service. </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Faster Development:</a:t>
            </a:r>
            <a:r>
              <a:rPr lang="en-US" sz="2200" dirty="0">
                <a:latin typeface="Times New Roman"/>
                <a:ea typeface="Times New Roman"/>
                <a:cs typeface="Times New Roman"/>
                <a:sym typeface="Times New Roman"/>
              </a:rPr>
              <a:t> Smaller, focused teams can work on individual microservices, leading to faster development cycles.</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Technology Stack Flexibility:</a:t>
            </a:r>
            <a:r>
              <a:rPr lang="en-US" sz="2200" dirty="0">
                <a:latin typeface="Times New Roman"/>
                <a:ea typeface="Times New Roman"/>
                <a:cs typeface="Times New Roman"/>
                <a:sym typeface="Times New Roman"/>
              </a:rPr>
              <a:t> Microservices architecture allows you to use different programming       languages, frameworks, and technologies for each microservice. This flexibility is beneficial if you need to use specialized tools or libraries for specific tasks within the currency converter.</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Improved Fault Isolation: </a:t>
            </a:r>
            <a:r>
              <a:rPr lang="en-US" sz="2200" dirty="0">
                <a:latin typeface="Times New Roman"/>
                <a:ea typeface="Times New Roman"/>
                <a:cs typeface="Times New Roman"/>
                <a:sym typeface="Times New Roman"/>
              </a:rPr>
              <a:t>If one microservice fails or experiences issues, it typically doesn't affect the entire application. This fault isolation leads to improved system reliability and availability.</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Enhanced Maintainability:</a:t>
            </a:r>
            <a:r>
              <a:rPr lang="en-US" sz="2200" dirty="0">
                <a:latin typeface="Times New Roman"/>
                <a:ea typeface="Times New Roman"/>
                <a:cs typeface="Times New Roman"/>
                <a:sym typeface="Times New Roman"/>
              </a:rPr>
              <a:t> Smaller codebases are easier to understand, test, and maintain. Developers   can focus on one service at a time, making it simpler to troubleshoot issues and implement changes.</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r>
              <a:rPr lang="en-US" sz="2200" b="1" dirty="0">
                <a:latin typeface="Times New Roman"/>
                <a:ea typeface="Times New Roman"/>
                <a:cs typeface="Times New Roman"/>
                <a:sym typeface="Times New Roman"/>
              </a:rPr>
              <a:t>Easier Testing:</a:t>
            </a:r>
            <a:r>
              <a:rPr lang="en-US" sz="2200" dirty="0">
                <a:latin typeface="Times New Roman"/>
                <a:ea typeface="Times New Roman"/>
                <a:cs typeface="Times New Roman"/>
                <a:sym typeface="Times New Roman"/>
              </a:rPr>
              <a:t> Isolating microservices simplifies testing. You can test each service individually, including unit tests, integration tests, and end-to-end tests, ensuring robust code quality.</a:t>
            </a:r>
            <a:endParaRPr sz="2200"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1100"/>
              <a:buFont typeface="Arial"/>
              <a:buNone/>
            </a:pPr>
            <a:endParaRPr sz="2200" b="1" dirty="0">
              <a:latin typeface="Times New Roman"/>
              <a:ea typeface="Times New Roman"/>
              <a:cs typeface="Times New Roman"/>
              <a:sym typeface="Times New Roman"/>
            </a:endParaRPr>
          </a:p>
          <a:p>
            <a:pPr marL="457200" lvl="0" indent="0" algn="l" rtl="0">
              <a:lnSpc>
                <a:spcPct val="105000"/>
              </a:lnSpc>
              <a:spcBef>
                <a:spcPts val="640"/>
              </a:spcBef>
              <a:spcAft>
                <a:spcPts val="0"/>
              </a:spcAft>
              <a:buClr>
                <a:schemeClr val="dk1"/>
              </a:buClr>
              <a:buSzPts val="440"/>
              <a:buFont typeface="Arial"/>
              <a:buNone/>
            </a:pPr>
            <a:endParaRPr sz="2200" b="1" dirty="0">
              <a:latin typeface="Times New Roman"/>
              <a:ea typeface="Times New Roman"/>
              <a:cs typeface="Times New Roman"/>
              <a:sym typeface="Times New Roman"/>
            </a:endParaRPr>
          </a:p>
          <a:p>
            <a:pPr marL="457200" lvl="0" indent="0" algn="l" rtl="0">
              <a:lnSpc>
                <a:spcPct val="105000"/>
              </a:lnSpc>
              <a:spcBef>
                <a:spcPts val="640"/>
              </a:spcBef>
              <a:spcAft>
                <a:spcPts val="0"/>
              </a:spcAft>
              <a:buSzPts val="440"/>
              <a:buNone/>
            </a:pPr>
            <a:endParaRPr sz="1560" dirty="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F8E0A-BF47-F9E7-AF96-D018EAEE63F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5D7622AC-E56A-84E9-09D2-FF7F2DB266AD}"/>
              </a:ext>
            </a:extLst>
          </p:cNvPr>
          <p:cNvSpPr>
            <a:spLocks noGrp="1"/>
          </p:cNvSpPr>
          <p:nvPr>
            <p:ph type="body" idx="1"/>
          </p:nvPr>
        </p:nvSpPr>
        <p:spPr>
          <a:xfrm>
            <a:off x="245097" y="1772239"/>
            <a:ext cx="11489703" cy="4967926"/>
          </a:xfrm>
        </p:spPr>
        <p:txBody>
          <a:bodyPr>
            <a:normAutofit fontScale="25000" lnSpcReduction="20000"/>
          </a:bodyPr>
          <a:lstStyle/>
          <a:p>
            <a:pPr marL="457200" indent="-6350" algn="l">
              <a:lnSpc>
                <a:spcPct val="115000"/>
              </a:lnSpc>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problem statement for our project, revolves around the challenges and complexities associated with successfully deploying and managing a containerized microservices-based e-commerce system.</a:t>
            </a:r>
          </a:p>
          <a:p>
            <a:pPr marL="457200" indent="-6350" algn="l">
              <a:lnSpc>
                <a:spcPct val="115000"/>
              </a:lnSpc>
            </a:pPr>
            <a:endPar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lvl="1" indent="-342900">
              <a:lnSpc>
                <a:spcPct val="115000"/>
              </a:lnSpc>
              <a:buFont typeface="Symbol" panose="05050102010706020507" pitchFamily="18" charset="2"/>
              <a:buChar char=""/>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Scaling Complexity: </a:t>
            </a: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Microservices promise scalability, but their implementation involves complexities associated with orchestrating, monitoring, and managing many services. </a:t>
            </a:r>
          </a:p>
          <a:p>
            <a:pPr marL="983615" indent="0" algn="l">
              <a:lnSpc>
                <a:spcPct val="115000"/>
              </a:lnSpc>
              <a:buNone/>
            </a:pP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challenge is to develop techniques and best practices for seamless scalability while retaining system stability.</a:t>
            </a:r>
          </a:p>
          <a:p>
            <a:pPr marL="983615" indent="0" algn="l">
              <a:lnSpc>
                <a:spcPct val="115000"/>
              </a:lnSpc>
              <a:buNone/>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lvl="1" indent="-342900">
              <a:lnSpc>
                <a:spcPct val="115000"/>
              </a:lnSpc>
              <a:buFont typeface="Symbol" panose="05050102010706020507" pitchFamily="18" charset="2"/>
              <a:buChar char=""/>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Resource Efficiency: </a:t>
            </a: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Ensuring effective resource utilisation across numerous containerized microservices poses cost-efficiency and performance-optimization difficulties.</a:t>
            </a:r>
          </a:p>
          <a:p>
            <a:pPr marL="983615" indent="0" algn="l">
              <a:lnSpc>
                <a:spcPct val="115000"/>
              </a:lnSpc>
              <a:buNone/>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lvl="1" indent="-342900">
              <a:lnSpc>
                <a:spcPct val="115000"/>
              </a:lnSpc>
              <a:buFont typeface="Symbol" panose="05050102010706020507" pitchFamily="18" charset="2"/>
              <a:buChar char=""/>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Deployment Challenges: </a:t>
            </a: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Docker containerization is a promising option for consistency and portability, but deploying and coordinating these containers at scale can be difficult.</a:t>
            </a:r>
          </a:p>
          <a:p>
            <a:pPr marL="450850" indent="0" algn="just">
              <a:lnSpc>
                <a:spcPct val="103000"/>
              </a:lnSpc>
              <a:buNone/>
            </a:pPr>
            <a:endPar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028700" lvl="1" indent="-342900">
              <a:lnSpc>
                <a:spcPct val="103000"/>
              </a:lnSpc>
              <a:buFont typeface="Symbol" panose="05050102010706020507" pitchFamily="18" charset="2"/>
              <a:buChar char=""/>
            </a:pPr>
            <a:r>
              <a:rPr lang="en-IN" sz="64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Security and Compliance: </a:t>
            </a: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E-commerce systems handle sensitive client data, thus security is critical. </a:t>
            </a:r>
          </a:p>
          <a:p>
            <a:pPr marL="983615" indent="0" algn="l">
              <a:lnSpc>
                <a:spcPct val="103000"/>
              </a:lnSpc>
              <a:buNone/>
            </a:pP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Container vulnerabilities and access control are two additional security problems introduced by containerized microservices. </a:t>
            </a:r>
          </a:p>
          <a:p>
            <a:pPr marL="983615" indent="0" algn="l">
              <a:lnSpc>
                <a:spcPct val="103000"/>
              </a:lnSpc>
              <a:buNone/>
            </a:pPr>
            <a:r>
              <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is a difficult problem to ensure strong authentication, permission, and data security across microservices.</a:t>
            </a:r>
          </a:p>
          <a:p>
            <a:pPr marL="450850" indent="0" algn="just">
              <a:lnSpc>
                <a:spcPct val="103000"/>
              </a:lnSpc>
              <a:spcAft>
                <a:spcPts val="10"/>
              </a:spcAft>
              <a:buNone/>
            </a:pPr>
            <a:endParaRPr lang="en-IN" sz="64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257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24780733fa8_0_6"/>
          <p:cNvSpPr txBox="1">
            <a:spLocks noGrp="1"/>
          </p:cNvSpPr>
          <p:nvPr>
            <p:ph type="title"/>
          </p:nvPr>
        </p:nvSpPr>
        <p:spPr>
          <a:xfrm>
            <a:off x="2342948" y="804168"/>
            <a:ext cx="6142480" cy="502242"/>
          </a:xfrm>
          <a:prstGeom prst="rect">
            <a:avLst/>
          </a:prstGeom>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4700" b="1" dirty="0">
                <a:latin typeface="Times New Roman"/>
                <a:ea typeface="Times New Roman"/>
                <a:cs typeface="Times New Roman"/>
                <a:sym typeface="Times New Roman"/>
              </a:rPr>
              <a:t>Tech Stack</a:t>
            </a:r>
            <a:endParaRPr sz="4700" b="1" dirty="0">
              <a:latin typeface="Times New Roman"/>
              <a:ea typeface="Times New Roman"/>
              <a:cs typeface="Times New Roman"/>
              <a:sym typeface="Times New Roman"/>
            </a:endParaRPr>
          </a:p>
        </p:txBody>
      </p:sp>
      <p:pic>
        <p:nvPicPr>
          <p:cNvPr id="110" name="Google Shape;110;g24780733fa8_0_6"/>
          <p:cNvPicPr preferRelativeResize="0"/>
          <p:nvPr/>
        </p:nvPicPr>
        <p:blipFill>
          <a:blip r:embed="rId3">
            <a:alphaModFix/>
          </a:blip>
          <a:stretch>
            <a:fillRect/>
          </a:stretch>
        </p:blipFill>
        <p:spPr>
          <a:xfrm>
            <a:off x="8918337" y="221375"/>
            <a:ext cx="3110538" cy="1633000"/>
          </a:xfrm>
          <a:prstGeom prst="rect">
            <a:avLst/>
          </a:prstGeom>
          <a:noFill/>
          <a:ln>
            <a:noFill/>
          </a:ln>
        </p:spPr>
      </p:pic>
      <p:pic>
        <p:nvPicPr>
          <p:cNvPr id="111" name="Google Shape;111;g24780733fa8_0_6"/>
          <p:cNvPicPr preferRelativeResize="0"/>
          <p:nvPr/>
        </p:nvPicPr>
        <p:blipFill>
          <a:blip r:embed="rId4">
            <a:alphaModFix/>
          </a:blip>
          <a:stretch>
            <a:fillRect/>
          </a:stretch>
        </p:blipFill>
        <p:spPr>
          <a:xfrm>
            <a:off x="9950083" y="1591763"/>
            <a:ext cx="2022275" cy="1988623"/>
          </a:xfrm>
          <a:prstGeom prst="rect">
            <a:avLst/>
          </a:prstGeom>
          <a:noFill/>
          <a:ln>
            <a:noFill/>
          </a:ln>
        </p:spPr>
      </p:pic>
      <p:pic>
        <p:nvPicPr>
          <p:cNvPr id="112" name="Google Shape;112;g24780733fa8_0_6"/>
          <p:cNvPicPr preferRelativeResize="0"/>
          <p:nvPr/>
        </p:nvPicPr>
        <p:blipFill>
          <a:blip r:embed="rId5">
            <a:alphaModFix/>
          </a:blip>
          <a:stretch>
            <a:fillRect/>
          </a:stretch>
        </p:blipFill>
        <p:spPr>
          <a:xfrm>
            <a:off x="9312574" y="3402574"/>
            <a:ext cx="2949000" cy="1548200"/>
          </a:xfrm>
          <a:prstGeom prst="rect">
            <a:avLst/>
          </a:prstGeom>
          <a:noFill/>
          <a:ln>
            <a:noFill/>
          </a:ln>
        </p:spPr>
      </p:pic>
      <p:pic>
        <p:nvPicPr>
          <p:cNvPr id="114" name="Google Shape;114;g24780733fa8_0_6"/>
          <p:cNvPicPr preferRelativeResize="0"/>
          <p:nvPr/>
        </p:nvPicPr>
        <p:blipFill>
          <a:blip r:embed="rId6">
            <a:alphaModFix/>
          </a:blip>
          <a:stretch>
            <a:fillRect/>
          </a:stretch>
        </p:blipFill>
        <p:spPr>
          <a:xfrm>
            <a:off x="7485650" y="4844150"/>
            <a:ext cx="1633001" cy="1633001"/>
          </a:xfrm>
          <a:prstGeom prst="rect">
            <a:avLst/>
          </a:prstGeom>
          <a:noFill/>
          <a:ln>
            <a:noFill/>
          </a:ln>
        </p:spPr>
      </p:pic>
      <p:pic>
        <p:nvPicPr>
          <p:cNvPr id="115" name="Google Shape;115;g24780733fa8_0_6"/>
          <p:cNvPicPr preferRelativeResize="0"/>
          <p:nvPr/>
        </p:nvPicPr>
        <p:blipFill>
          <a:blip r:embed="rId7">
            <a:alphaModFix/>
          </a:blip>
          <a:stretch>
            <a:fillRect/>
          </a:stretch>
        </p:blipFill>
        <p:spPr>
          <a:xfrm>
            <a:off x="5339026" y="4729026"/>
            <a:ext cx="2022275" cy="2022275"/>
          </a:xfrm>
          <a:prstGeom prst="rect">
            <a:avLst/>
          </a:prstGeom>
          <a:noFill/>
          <a:ln>
            <a:noFill/>
          </a:ln>
        </p:spPr>
      </p:pic>
      <p:sp>
        <p:nvSpPr>
          <p:cNvPr id="117" name="Google Shape;117;g24780733fa8_0_6"/>
          <p:cNvSpPr txBox="1"/>
          <p:nvPr/>
        </p:nvSpPr>
        <p:spPr>
          <a:xfrm>
            <a:off x="410200" y="1976913"/>
            <a:ext cx="7746300" cy="23715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SzPts val="3200"/>
              <a:buFont typeface="Times New Roman"/>
              <a:buChar char="●"/>
            </a:pPr>
            <a:r>
              <a:rPr lang="en-US" sz="3200" dirty="0">
                <a:latin typeface="Times New Roman"/>
                <a:ea typeface="Times New Roman"/>
                <a:cs typeface="Times New Roman"/>
                <a:sym typeface="Times New Roman"/>
              </a:rPr>
              <a:t>Language- Java(</a:t>
            </a:r>
            <a:r>
              <a:rPr lang="en-US" sz="3200" dirty="0" err="1">
                <a:latin typeface="Times New Roman"/>
                <a:ea typeface="Times New Roman"/>
                <a:cs typeface="Times New Roman"/>
                <a:sym typeface="Times New Roman"/>
              </a:rPr>
              <a:t>Springboot</a:t>
            </a:r>
            <a:r>
              <a:rPr lang="en-US" sz="3200" dirty="0">
                <a:latin typeface="Times New Roman"/>
                <a:ea typeface="Times New Roman"/>
                <a:cs typeface="Times New Roman"/>
                <a:sym typeface="Times New Roman"/>
              </a:rPr>
              <a:t>) for backend and </a:t>
            </a:r>
            <a:r>
              <a:rPr lang="en-US" sz="3200" dirty="0" err="1">
                <a:latin typeface="Times New Roman"/>
                <a:ea typeface="Times New Roman"/>
                <a:cs typeface="Times New Roman"/>
                <a:sym typeface="Times New Roman"/>
              </a:rPr>
              <a:t>Jsp</a:t>
            </a:r>
            <a:r>
              <a:rPr lang="en-US" sz="3200" dirty="0">
                <a:latin typeface="Times New Roman"/>
                <a:ea typeface="Times New Roman"/>
                <a:cs typeface="Times New Roman"/>
                <a:sym typeface="Times New Roman"/>
              </a:rPr>
              <a:t> servlet, </a:t>
            </a:r>
          </a:p>
          <a:p>
            <a:pPr marL="457200" lvl="0" indent="-431800" algn="l" rtl="0">
              <a:spcBef>
                <a:spcPts val="0"/>
              </a:spcBef>
              <a:spcAft>
                <a:spcPts val="0"/>
              </a:spcAft>
              <a:buSzPts val="3200"/>
              <a:buFont typeface="Times New Roman"/>
              <a:buChar char="●"/>
            </a:pPr>
            <a:r>
              <a:rPr lang="en-US" sz="3200" dirty="0">
                <a:latin typeface="Times New Roman"/>
                <a:ea typeface="Times New Roman"/>
                <a:cs typeface="Times New Roman"/>
                <a:sym typeface="Times New Roman"/>
              </a:rPr>
              <a:t>Node-</a:t>
            </a:r>
            <a:r>
              <a:rPr lang="en-US" sz="3200" dirty="0" err="1">
                <a:latin typeface="Times New Roman"/>
                <a:ea typeface="Times New Roman"/>
                <a:cs typeface="Times New Roman"/>
                <a:sym typeface="Times New Roman"/>
              </a:rPr>
              <a:t>js</a:t>
            </a:r>
            <a:r>
              <a:rPr lang="en-US" sz="3200" dirty="0">
                <a:latin typeface="Times New Roman"/>
                <a:ea typeface="Times New Roman"/>
                <a:cs typeface="Times New Roman"/>
                <a:sym typeface="Times New Roman"/>
              </a:rPr>
              <a:t> for backend(User </a:t>
            </a:r>
            <a:r>
              <a:rPr lang="en-US" sz="3200" dirty="0" err="1">
                <a:latin typeface="Times New Roman"/>
                <a:ea typeface="Times New Roman"/>
                <a:cs typeface="Times New Roman"/>
                <a:sym typeface="Times New Roman"/>
              </a:rPr>
              <a:t>Authentrication</a:t>
            </a:r>
            <a:r>
              <a:rPr lang="en-US" sz="3200" dirty="0">
                <a:latin typeface="Times New Roman"/>
                <a:ea typeface="Times New Roman"/>
                <a:cs typeface="Times New Roman"/>
                <a:sym typeface="Times New Roman"/>
              </a:rPr>
              <a:t>) and html and </a:t>
            </a:r>
            <a:r>
              <a:rPr lang="en-US" sz="3200" dirty="0" err="1">
                <a:latin typeface="Times New Roman"/>
                <a:ea typeface="Times New Roman"/>
                <a:cs typeface="Times New Roman"/>
                <a:sym typeface="Times New Roman"/>
              </a:rPr>
              <a:t>css</a:t>
            </a:r>
            <a:endParaRPr sz="3200" dirty="0">
              <a:latin typeface="Times New Roman"/>
              <a:ea typeface="Times New Roman"/>
              <a:cs typeface="Times New Roman"/>
              <a:sym typeface="Times New Roman"/>
            </a:endParaRPr>
          </a:p>
          <a:p>
            <a:pPr marL="457200" lvl="0" indent="-431800" algn="l" rtl="0">
              <a:spcBef>
                <a:spcPts val="0"/>
              </a:spcBef>
              <a:spcAft>
                <a:spcPts val="0"/>
              </a:spcAft>
              <a:buSzPts val="3200"/>
              <a:buFont typeface="Times New Roman"/>
              <a:buChar char="●"/>
            </a:pPr>
            <a:r>
              <a:rPr lang="en-US" sz="3200" dirty="0">
                <a:latin typeface="Times New Roman"/>
                <a:ea typeface="Times New Roman"/>
                <a:cs typeface="Times New Roman"/>
                <a:sym typeface="Times New Roman"/>
              </a:rPr>
              <a:t>Database- MySQL, MongoDB</a:t>
            </a:r>
            <a:endParaRPr sz="3200" dirty="0">
              <a:latin typeface="Times New Roman"/>
              <a:ea typeface="Times New Roman"/>
              <a:cs typeface="Times New Roman"/>
              <a:sym typeface="Times New Roman"/>
            </a:endParaRPr>
          </a:p>
          <a:p>
            <a:pPr marL="457200" lvl="0" indent="-431800" algn="l" rtl="0">
              <a:spcBef>
                <a:spcPts val="0"/>
              </a:spcBef>
              <a:spcAft>
                <a:spcPts val="0"/>
              </a:spcAft>
              <a:buSzPts val="3200"/>
              <a:buFont typeface="Times New Roman"/>
              <a:buChar char="●"/>
            </a:pPr>
            <a:r>
              <a:rPr lang="en-US" sz="3200" dirty="0">
                <a:latin typeface="Times New Roman"/>
                <a:ea typeface="Times New Roman"/>
                <a:cs typeface="Times New Roman"/>
                <a:sym typeface="Times New Roman"/>
              </a:rPr>
              <a:t>IDE- </a:t>
            </a:r>
            <a:r>
              <a:rPr lang="en-US" sz="3200" dirty="0" err="1">
                <a:latin typeface="Times New Roman"/>
                <a:ea typeface="Times New Roman"/>
                <a:cs typeface="Times New Roman"/>
                <a:sym typeface="Times New Roman"/>
              </a:rPr>
              <a:t>Intelij</a:t>
            </a:r>
            <a:endParaRPr sz="3200" dirty="0">
              <a:latin typeface="Times New Roman"/>
              <a:ea typeface="Times New Roman"/>
              <a:cs typeface="Times New Roman"/>
              <a:sym typeface="Times New Roman"/>
            </a:endParaRPr>
          </a:p>
          <a:p>
            <a:pPr marL="457200" lvl="0" indent="-431800" algn="l" rtl="0">
              <a:spcBef>
                <a:spcPts val="0"/>
              </a:spcBef>
              <a:spcAft>
                <a:spcPts val="0"/>
              </a:spcAft>
              <a:buSzPts val="3200"/>
              <a:buFont typeface="Times New Roman"/>
              <a:buChar char="●"/>
            </a:pPr>
            <a:r>
              <a:rPr lang="en-US" sz="3200" dirty="0">
                <a:latin typeface="Times New Roman"/>
                <a:ea typeface="Times New Roman"/>
                <a:cs typeface="Times New Roman"/>
                <a:sym typeface="Times New Roman"/>
              </a:rPr>
              <a:t>Version Control- </a:t>
            </a:r>
            <a:r>
              <a:rPr lang="en-US" sz="3200" dirty="0" err="1">
                <a:latin typeface="Times New Roman"/>
                <a:ea typeface="Times New Roman"/>
                <a:cs typeface="Times New Roman"/>
                <a:sym typeface="Times New Roman"/>
              </a:rPr>
              <a:t>Github</a:t>
            </a:r>
            <a:endParaRPr sz="3200" dirty="0">
              <a:latin typeface="Times New Roman"/>
              <a:ea typeface="Times New Roman"/>
              <a:cs typeface="Times New Roman"/>
              <a:sym typeface="Times New Roman"/>
            </a:endParaRPr>
          </a:p>
        </p:txBody>
      </p:sp>
      <p:pic>
        <p:nvPicPr>
          <p:cNvPr id="1026" name="Picture 2">
            <a:extLst>
              <a:ext uri="{FF2B5EF4-FFF2-40B4-BE49-F238E27FC236}">
                <a16:creationId xmlns:a16="http://schemas.microsoft.com/office/drawing/2014/main" id="{5267D4FF-317D-9985-631F-701854BD31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643" y="408096"/>
            <a:ext cx="1245830" cy="1073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ngodb png images | PNGWing">
            <a:extLst>
              <a:ext uri="{FF2B5EF4-FFF2-40B4-BE49-F238E27FC236}">
                <a16:creationId xmlns:a16="http://schemas.microsoft.com/office/drawing/2014/main" id="{81BD002A-206E-1176-827D-A16B733554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3940" y="2134243"/>
            <a:ext cx="1446143" cy="14461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B737516-6547-0AB2-F722-37B5375C75C9}"/>
              </a:ext>
            </a:extLst>
          </p:cNvPr>
          <p:cNvPicPr>
            <a:picLocks noChangeAspect="1"/>
          </p:cNvPicPr>
          <p:nvPr/>
        </p:nvPicPr>
        <p:blipFill>
          <a:blip r:embed="rId10"/>
          <a:stretch>
            <a:fillRect/>
          </a:stretch>
        </p:blipFill>
        <p:spPr>
          <a:xfrm>
            <a:off x="1672271" y="204479"/>
            <a:ext cx="1649896" cy="1649896"/>
          </a:xfrm>
          <a:prstGeom prst="rect">
            <a:avLst/>
          </a:prstGeom>
        </p:spPr>
      </p:pic>
      <p:pic>
        <p:nvPicPr>
          <p:cNvPr id="5" name="Picture 4">
            <a:extLst>
              <a:ext uri="{FF2B5EF4-FFF2-40B4-BE49-F238E27FC236}">
                <a16:creationId xmlns:a16="http://schemas.microsoft.com/office/drawing/2014/main" id="{268454EC-8B14-082C-1B3F-690EA85B825F}"/>
              </a:ext>
            </a:extLst>
          </p:cNvPr>
          <p:cNvPicPr>
            <a:picLocks noChangeAspect="1"/>
          </p:cNvPicPr>
          <p:nvPr/>
        </p:nvPicPr>
        <p:blipFill>
          <a:blip r:embed="rId11"/>
          <a:stretch>
            <a:fillRect/>
          </a:stretch>
        </p:blipFill>
        <p:spPr>
          <a:xfrm>
            <a:off x="6966031" y="341019"/>
            <a:ext cx="1895789" cy="15746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g284069f083b_0_12"/>
          <p:cNvSpPr txBox="1">
            <a:spLocks noGrp="1"/>
          </p:cNvSpPr>
          <p:nvPr>
            <p:ph type="title"/>
          </p:nvPr>
        </p:nvSpPr>
        <p:spPr>
          <a:xfrm>
            <a:off x="762000" y="427039"/>
            <a:ext cx="10972800" cy="1143000"/>
          </a:xfrm>
          <a:prstGeom prst="rect">
            <a:avLst/>
          </a:prstGeom>
        </p:spPr>
        <p:txBody>
          <a:bodyPr spcFirstLastPara="1" wrap="square" lIns="91425" tIns="45700" rIns="91425" bIns="45700" anchor="ctr" anchorCtr="0">
            <a:normAutofit/>
          </a:bodyPr>
          <a:lstStyle/>
          <a:p>
            <a:pPr marL="0" lvl="0" indent="0" algn="ctr" rtl="0">
              <a:spcBef>
                <a:spcPts val="640"/>
              </a:spcBef>
              <a:spcAft>
                <a:spcPts val="0"/>
              </a:spcAft>
              <a:buClr>
                <a:schemeClr val="dk1"/>
              </a:buClr>
              <a:buSzPts val="1100"/>
              <a:buFont typeface="Arial"/>
              <a:buNone/>
            </a:pPr>
            <a:r>
              <a:rPr lang="en-US" sz="4700" b="1" dirty="0">
                <a:latin typeface="Times New Roman"/>
                <a:ea typeface="Times New Roman"/>
                <a:cs typeface="Times New Roman"/>
                <a:sym typeface="Times New Roman"/>
              </a:rPr>
              <a:t>Objectives</a:t>
            </a:r>
            <a:endParaRPr dirty="0"/>
          </a:p>
        </p:txBody>
      </p:sp>
      <p:sp>
        <p:nvSpPr>
          <p:cNvPr id="77" name="Google Shape;77;g284069f083b_0_12"/>
          <p:cNvSpPr txBox="1">
            <a:spLocks noGrp="1"/>
          </p:cNvSpPr>
          <p:nvPr>
            <p:ph type="body" idx="1"/>
          </p:nvPr>
        </p:nvSpPr>
        <p:spPr>
          <a:xfrm>
            <a:off x="762000" y="1752601"/>
            <a:ext cx="10972800" cy="4526100"/>
          </a:xfrm>
          <a:prstGeom prst="rect">
            <a:avLst/>
          </a:prstGeom>
        </p:spPr>
        <p:txBody>
          <a:bodyPr spcFirstLastPara="1" wrap="square" lIns="91425" tIns="45700" rIns="91425" bIns="45700" anchor="t" anchorCtr="0">
            <a:normAutofit fontScale="92500" lnSpcReduction="20000"/>
          </a:bodyPr>
          <a:lstStyle/>
          <a:p>
            <a:pPr marL="342900" lvl="0" indent="-342900" algn="l">
              <a:lnSpc>
                <a:spcPct val="200000"/>
              </a:lnSpc>
              <a:buFont typeface="Symbol" panose="05050102010706020507" pitchFamily="18"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To develop an e-commerce website using microservices architecture.</a:t>
            </a:r>
          </a:p>
          <a:p>
            <a:pPr marL="342900" lvl="0" indent="-342900" algn="l">
              <a:lnSpc>
                <a:spcPct val="200000"/>
              </a:lnSpc>
              <a:buFont typeface="Symbol" panose="05050102010706020507" pitchFamily="18"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We have developed 5 microservices </a:t>
            </a:r>
          </a:p>
          <a:p>
            <a:pPr marL="742950" lvl="1" indent="-285750" algn="l">
              <a:lnSpc>
                <a:spcPct val="150000"/>
              </a:lnSpc>
              <a:buFont typeface="Courier New" panose="02070309020205020404" pitchFamily="49" charset="0"/>
              <a:buChar char="o"/>
            </a:pPr>
            <a:r>
              <a:rPr lang="en-IN" sz="1900" b="1" kern="100" dirty="0">
                <a:solidFill>
                  <a:srgbClr val="000000"/>
                </a:solidFill>
                <a:effectLst/>
                <a:latin typeface="Times New Roman" panose="02020603050405020304" pitchFamily="18" charset="0"/>
                <a:ea typeface="Times New Roman" panose="02020603050405020304" pitchFamily="18" charset="0"/>
              </a:rPr>
              <a:t>Authentication Service </a:t>
            </a:r>
          </a:p>
          <a:p>
            <a:pPr marL="742950" lvl="1" indent="-285750" algn="l">
              <a:lnSpc>
                <a:spcPct val="150000"/>
              </a:lnSpc>
              <a:buFont typeface="Courier New" panose="02070309020205020404" pitchFamily="49" charset="0"/>
              <a:buChar char="o"/>
            </a:pPr>
            <a:r>
              <a:rPr lang="en-IN" sz="1900" b="1" kern="100" dirty="0">
                <a:solidFill>
                  <a:srgbClr val="000000"/>
                </a:solidFill>
                <a:effectLst/>
                <a:latin typeface="Times New Roman" panose="02020603050405020304" pitchFamily="18" charset="0"/>
                <a:ea typeface="Times New Roman" panose="02020603050405020304" pitchFamily="18" charset="0"/>
              </a:rPr>
              <a:t>Product Service</a:t>
            </a:r>
          </a:p>
          <a:p>
            <a:pPr marL="742950" lvl="1" indent="-285750" algn="l">
              <a:lnSpc>
                <a:spcPct val="150000"/>
              </a:lnSpc>
              <a:buFont typeface="Courier New" panose="02070309020205020404" pitchFamily="49" charset="0"/>
              <a:buChar char="o"/>
            </a:pPr>
            <a:r>
              <a:rPr lang="en-IN" sz="1900" b="1" kern="100" dirty="0">
                <a:solidFill>
                  <a:srgbClr val="000000"/>
                </a:solidFill>
                <a:effectLst/>
                <a:latin typeface="Times New Roman" panose="02020603050405020304" pitchFamily="18" charset="0"/>
                <a:ea typeface="Times New Roman" panose="02020603050405020304" pitchFamily="18" charset="0"/>
              </a:rPr>
              <a:t>Order Service</a:t>
            </a:r>
          </a:p>
          <a:p>
            <a:pPr marL="742950" lvl="1" indent="-285750" algn="l">
              <a:lnSpc>
                <a:spcPct val="150000"/>
              </a:lnSpc>
              <a:buFont typeface="Courier New" panose="02070309020205020404" pitchFamily="49" charset="0"/>
              <a:buChar char="o"/>
            </a:pPr>
            <a:r>
              <a:rPr lang="en-IN" sz="1900" b="1" kern="100" dirty="0">
                <a:solidFill>
                  <a:srgbClr val="000000"/>
                </a:solidFill>
                <a:effectLst/>
                <a:latin typeface="Times New Roman" panose="02020603050405020304" pitchFamily="18" charset="0"/>
                <a:ea typeface="Times New Roman" panose="02020603050405020304" pitchFamily="18" charset="0"/>
              </a:rPr>
              <a:t>Inventory Service</a:t>
            </a:r>
          </a:p>
          <a:p>
            <a:pPr marL="742950" lvl="1" indent="-285750" algn="l">
              <a:lnSpc>
                <a:spcPct val="150000"/>
              </a:lnSpc>
              <a:buFont typeface="Courier New" panose="02070309020205020404" pitchFamily="49" charset="0"/>
              <a:buChar char="o"/>
            </a:pPr>
            <a:r>
              <a:rPr lang="en-IN" sz="1900" b="1" kern="100" dirty="0">
                <a:solidFill>
                  <a:srgbClr val="000000"/>
                </a:solidFill>
                <a:effectLst/>
                <a:latin typeface="Times New Roman" panose="02020603050405020304" pitchFamily="18" charset="0"/>
                <a:ea typeface="Times New Roman" panose="02020603050405020304" pitchFamily="18" charset="0"/>
              </a:rPr>
              <a:t>Notification Service</a:t>
            </a:r>
          </a:p>
          <a:p>
            <a:pPr marL="342900" lvl="0" indent="-342900" algn="l">
              <a:lnSpc>
                <a:spcPct val="200000"/>
              </a:lnSpc>
              <a:spcAft>
                <a:spcPts val="10"/>
              </a:spcAft>
              <a:buFont typeface="Symbol" panose="05050102010706020507" pitchFamily="18" charset="2"/>
              <a:buChar char=""/>
            </a:pPr>
            <a:r>
              <a:rPr lang="en-IN" sz="1900" kern="100" dirty="0">
                <a:solidFill>
                  <a:srgbClr val="000000"/>
                </a:solidFill>
                <a:effectLst/>
                <a:latin typeface="Times New Roman" panose="02020603050405020304" pitchFamily="18" charset="0"/>
                <a:ea typeface="Times New Roman" panose="02020603050405020304" pitchFamily="18" charset="0"/>
              </a:rPr>
              <a:t>Containerize each microservice with Docker to ensure portability, consistency, and optimal resource utilisation while leveraging containerization benefits such as segregated environments and version control.</a:t>
            </a:r>
          </a:p>
          <a:p>
            <a:pPr marL="0" lvl="0" indent="0" algn="l" rtl="0">
              <a:spcBef>
                <a:spcPts val="640"/>
              </a:spcBef>
              <a:spcAft>
                <a:spcPts val="0"/>
              </a:spcAft>
              <a:buNone/>
            </a:pPr>
            <a:endParaRPr sz="2700" dirty="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7FC5A-7D17-43AB-88FA-6BEE48F0182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Methodology</a:t>
            </a:r>
          </a:p>
        </p:txBody>
      </p:sp>
      <p:sp>
        <p:nvSpPr>
          <p:cNvPr id="3" name="Text Placeholder 2">
            <a:extLst>
              <a:ext uri="{FF2B5EF4-FFF2-40B4-BE49-F238E27FC236}">
                <a16:creationId xmlns:a16="http://schemas.microsoft.com/office/drawing/2014/main" id="{30351CDF-3E6B-72B3-C2BD-732EF62C78DE}"/>
              </a:ext>
            </a:extLst>
          </p:cNvPr>
          <p:cNvSpPr>
            <a:spLocks noGrp="1"/>
          </p:cNvSpPr>
          <p:nvPr>
            <p:ph type="body" idx="1"/>
          </p:nvPr>
        </p:nvSpPr>
        <p:spPr/>
        <p:txBody>
          <a:bodyPr>
            <a:normAutofit fontScale="77500" lnSpcReduction="20000"/>
          </a:bodyPr>
          <a:lstStyle/>
          <a:p>
            <a:pPr marL="342900" marR="816610" lvl="0" indent="-342900" algn="just">
              <a:lnSpc>
                <a:spcPct val="200000"/>
              </a:lnSpc>
              <a:spcAft>
                <a:spcPts val="10"/>
              </a:spcAft>
              <a:buFont typeface="Symbol" panose="05050102010706020507" pitchFamily="18" charset="2"/>
              <a:buChar char=""/>
            </a:pPr>
            <a:r>
              <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application’s source code is developed in Java using the Integrated Development Environment (Eclipse/ NetBeans). </a:t>
            </a:r>
          </a:p>
          <a:p>
            <a:pPr marL="342900" marR="816610" lvl="0" indent="-342900" algn="just">
              <a:lnSpc>
                <a:spcPct val="200000"/>
              </a:lnSpc>
              <a:spcAft>
                <a:spcPts val="10"/>
              </a:spcAft>
              <a:buFont typeface="Symbol" panose="05050102010706020507" pitchFamily="18" charset="2"/>
              <a:buChar char=""/>
            </a:pPr>
            <a:r>
              <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Containerize each microservice using Docker</a:t>
            </a:r>
          </a:p>
          <a:p>
            <a:pPr marL="342900" marR="816610" lvl="0" indent="-342900" algn="just">
              <a:lnSpc>
                <a:spcPct val="200000"/>
              </a:lnSpc>
              <a:spcAft>
                <a:spcPts val="10"/>
              </a:spcAft>
              <a:buFont typeface="Symbol" panose="05050102010706020507" pitchFamily="18" charset="2"/>
              <a:buChar char=""/>
            </a:pPr>
            <a:r>
              <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Create </a:t>
            </a:r>
            <a:r>
              <a:rPr lang="en-IN" sz="3200"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Dockerfiles</a:t>
            </a:r>
            <a:r>
              <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to specify container configurations and dependencies.</a:t>
            </a:r>
          </a:p>
          <a:p>
            <a:pPr marL="342900" marR="816610" lvl="0" indent="-342900" algn="just">
              <a:lnSpc>
                <a:spcPct val="200000"/>
              </a:lnSpc>
              <a:spcAft>
                <a:spcPts val="10"/>
              </a:spcAft>
              <a:buFont typeface="Symbol" panose="05050102010706020507" pitchFamily="18" charset="2"/>
              <a:buChar char=""/>
            </a:pPr>
            <a:r>
              <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Build and test Docker images for each microservice.</a:t>
            </a:r>
          </a:p>
          <a:p>
            <a:pPr marL="701040" indent="-6350" algn="l">
              <a:lnSpc>
                <a:spcPct val="115000"/>
              </a:lnSpc>
              <a:spcAft>
                <a:spcPts val="10"/>
              </a:spcAft>
            </a:pPr>
            <a:r>
              <a:rPr lang="en-IN" sz="32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32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6908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B887-E745-07A3-1055-0EB26E40B610}"/>
              </a:ext>
            </a:extLst>
          </p:cNvPr>
          <p:cNvSpPr>
            <a:spLocks noGrp="1"/>
          </p:cNvSpPr>
          <p:nvPr>
            <p:ph type="title"/>
          </p:nvPr>
        </p:nvSpPr>
        <p:spPr>
          <a:xfrm>
            <a:off x="762000" y="427039"/>
            <a:ext cx="10972800" cy="330930"/>
          </a:xfrm>
        </p:spPr>
        <p:txBody>
          <a:bodyPr>
            <a:normAutofit fontScale="90000"/>
          </a:bodyPr>
          <a:lstStyle/>
          <a:p>
            <a:r>
              <a:rPr lang="en-IN" dirty="0">
                <a:latin typeface="Times New Roman" panose="02020603050405020304" pitchFamily="18" charset="0"/>
                <a:cs typeface="Times New Roman" panose="02020603050405020304" pitchFamily="18" charset="0"/>
              </a:rPr>
              <a:t>Microservices Images</a:t>
            </a:r>
          </a:p>
        </p:txBody>
      </p:sp>
      <p:sp>
        <p:nvSpPr>
          <p:cNvPr id="3" name="Text Placeholder 2">
            <a:extLst>
              <a:ext uri="{FF2B5EF4-FFF2-40B4-BE49-F238E27FC236}">
                <a16:creationId xmlns:a16="http://schemas.microsoft.com/office/drawing/2014/main" id="{44C675F2-07D5-2B93-719B-C6277A33A19F}"/>
              </a:ext>
            </a:extLst>
          </p:cNvPr>
          <p:cNvSpPr>
            <a:spLocks noGrp="1"/>
          </p:cNvSpPr>
          <p:nvPr>
            <p:ph type="body" idx="1"/>
          </p:nvPr>
        </p:nvSpPr>
        <p:spPr/>
        <p:txBody>
          <a:bodyPr/>
          <a:lstStyle/>
          <a:p>
            <a:pPr marL="25400" indent="0">
              <a:buNone/>
            </a:pPr>
            <a:r>
              <a:rPr lang="en-US" dirty="0">
                <a:latin typeface="Times New Roman" panose="02020603050405020304" pitchFamily="18" charset="0"/>
                <a:cs typeface="Times New Roman" panose="02020603050405020304" pitchFamily="18" charset="0"/>
              </a:rPr>
              <a:t>PRODUCT-SERVICE</a:t>
            </a:r>
            <a:endParaRPr lang="en-IN" dirty="0">
              <a:latin typeface="Times New Roman" panose="02020603050405020304" pitchFamily="18" charset="0"/>
              <a:cs typeface="Times New Roman" panose="02020603050405020304" pitchFamily="18" charset="0"/>
            </a:endParaRPr>
          </a:p>
        </p:txBody>
      </p:sp>
      <p:sp>
        <p:nvSpPr>
          <p:cNvPr id="8" name="Arrow: Right 7">
            <a:extLst>
              <a:ext uri="{FF2B5EF4-FFF2-40B4-BE49-F238E27FC236}">
                <a16:creationId xmlns:a16="http://schemas.microsoft.com/office/drawing/2014/main" id="{06891834-A7F6-3E33-2FED-DFB255A48986}"/>
              </a:ext>
            </a:extLst>
          </p:cNvPr>
          <p:cNvSpPr/>
          <p:nvPr/>
        </p:nvSpPr>
        <p:spPr>
          <a:xfrm>
            <a:off x="6041009" y="3442101"/>
            <a:ext cx="1197204" cy="405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A094BC-B9CB-6F6A-B66D-76BA198A6FF1}"/>
              </a:ext>
            </a:extLst>
          </p:cNvPr>
          <p:cNvSpPr txBox="1"/>
          <p:nvPr/>
        </p:nvSpPr>
        <p:spPr>
          <a:xfrm>
            <a:off x="6248400" y="3000416"/>
            <a:ext cx="889262"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41A25D8-86F7-6312-B903-D1CD1FA3FA22}"/>
              </a:ext>
            </a:extLst>
          </p:cNvPr>
          <p:cNvPicPr>
            <a:picLocks noChangeAspect="1"/>
          </p:cNvPicPr>
          <p:nvPr/>
        </p:nvPicPr>
        <p:blipFill>
          <a:blip r:embed="rId2"/>
          <a:stretch>
            <a:fillRect/>
          </a:stretch>
        </p:blipFill>
        <p:spPr>
          <a:xfrm>
            <a:off x="7584649" y="1152793"/>
            <a:ext cx="3998537" cy="2583984"/>
          </a:xfrm>
          <a:prstGeom prst="rect">
            <a:avLst/>
          </a:prstGeom>
        </p:spPr>
      </p:pic>
      <p:pic>
        <p:nvPicPr>
          <p:cNvPr id="14" name="Picture 13">
            <a:extLst>
              <a:ext uri="{FF2B5EF4-FFF2-40B4-BE49-F238E27FC236}">
                <a16:creationId xmlns:a16="http://schemas.microsoft.com/office/drawing/2014/main" id="{0641DDCE-E022-2E38-4F83-A725A91F1159}"/>
              </a:ext>
            </a:extLst>
          </p:cNvPr>
          <p:cNvPicPr>
            <a:picLocks noChangeAspect="1"/>
          </p:cNvPicPr>
          <p:nvPr/>
        </p:nvPicPr>
        <p:blipFill>
          <a:blip r:embed="rId3"/>
          <a:stretch>
            <a:fillRect/>
          </a:stretch>
        </p:blipFill>
        <p:spPr>
          <a:xfrm>
            <a:off x="7638021" y="3779436"/>
            <a:ext cx="3751961" cy="2224361"/>
          </a:xfrm>
          <a:prstGeom prst="rect">
            <a:avLst/>
          </a:prstGeom>
        </p:spPr>
      </p:pic>
      <p:pic>
        <p:nvPicPr>
          <p:cNvPr id="16" name="Picture 15">
            <a:extLst>
              <a:ext uri="{FF2B5EF4-FFF2-40B4-BE49-F238E27FC236}">
                <a16:creationId xmlns:a16="http://schemas.microsoft.com/office/drawing/2014/main" id="{1B5B2115-0981-F014-4195-B4B8E675306D}"/>
              </a:ext>
            </a:extLst>
          </p:cNvPr>
          <p:cNvPicPr>
            <a:picLocks noChangeAspect="1"/>
          </p:cNvPicPr>
          <p:nvPr/>
        </p:nvPicPr>
        <p:blipFill>
          <a:blip r:embed="rId4"/>
          <a:stretch>
            <a:fillRect/>
          </a:stretch>
        </p:blipFill>
        <p:spPr>
          <a:xfrm>
            <a:off x="457201" y="2445027"/>
            <a:ext cx="5136822" cy="1978218"/>
          </a:xfrm>
          <a:prstGeom prst="rect">
            <a:avLst/>
          </a:prstGeom>
        </p:spPr>
      </p:pic>
      <p:pic>
        <p:nvPicPr>
          <p:cNvPr id="5" name="Picture 4">
            <a:extLst>
              <a:ext uri="{FF2B5EF4-FFF2-40B4-BE49-F238E27FC236}">
                <a16:creationId xmlns:a16="http://schemas.microsoft.com/office/drawing/2014/main" id="{CE577E73-4F90-6A19-0F09-F9D0209A9584}"/>
              </a:ext>
            </a:extLst>
          </p:cNvPr>
          <p:cNvPicPr>
            <a:picLocks noChangeAspect="1"/>
          </p:cNvPicPr>
          <p:nvPr/>
        </p:nvPicPr>
        <p:blipFill>
          <a:blip r:embed="rId5"/>
          <a:stretch>
            <a:fillRect/>
          </a:stretch>
        </p:blipFill>
        <p:spPr>
          <a:xfrm>
            <a:off x="1470581" y="4540981"/>
            <a:ext cx="5767633" cy="1871492"/>
          </a:xfrm>
          <a:prstGeom prst="rect">
            <a:avLst/>
          </a:prstGeom>
        </p:spPr>
      </p:pic>
    </p:spTree>
    <p:extLst>
      <p:ext uri="{BB962C8B-B14F-4D97-AF65-F5344CB8AC3E}">
        <p14:creationId xmlns:p14="http://schemas.microsoft.com/office/powerpoint/2010/main" val="397704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20AC-38ED-4FCE-84C0-8DA69D0D9FBA}"/>
              </a:ext>
            </a:extLst>
          </p:cNvPr>
          <p:cNvSpPr>
            <a:spLocks noGrp="1"/>
          </p:cNvSpPr>
          <p:nvPr>
            <p:ph type="title"/>
          </p:nvPr>
        </p:nvSpPr>
        <p:spPr>
          <a:xfrm>
            <a:off x="0" y="433634"/>
            <a:ext cx="12192000" cy="1074655"/>
          </a:xfrm>
        </p:spPr>
        <p:txBody>
          <a:bodyPr>
            <a:normAutofit/>
          </a:bodyPr>
          <a:lstStyle/>
          <a:p>
            <a:r>
              <a:rPr lang="en-IN" dirty="0">
                <a:latin typeface="Times New Roman" panose="02020603050405020304" pitchFamily="18" charset="0"/>
                <a:cs typeface="Times New Roman" panose="02020603050405020304" pitchFamily="18" charset="0"/>
              </a:rPr>
              <a:t>Frontend of microservice login page</a:t>
            </a:r>
          </a:p>
        </p:txBody>
      </p:sp>
      <p:pic>
        <p:nvPicPr>
          <p:cNvPr id="4" name="Picture 3">
            <a:extLst>
              <a:ext uri="{FF2B5EF4-FFF2-40B4-BE49-F238E27FC236}">
                <a16:creationId xmlns:a16="http://schemas.microsoft.com/office/drawing/2014/main" id="{7894C8C0-3CAA-B476-4D3B-311E39303F75}"/>
              </a:ext>
            </a:extLst>
          </p:cNvPr>
          <p:cNvPicPr>
            <a:picLocks noChangeAspect="1"/>
          </p:cNvPicPr>
          <p:nvPr/>
        </p:nvPicPr>
        <p:blipFill>
          <a:blip r:embed="rId2"/>
          <a:stretch>
            <a:fillRect/>
          </a:stretch>
        </p:blipFill>
        <p:spPr>
          <a:xfrm>
            <a:off x="518474" y="1676248"/>
            <a:ext cx="10341204" cy="4102384"/>
          </a:xfrm>
          <a:prstGeom prst="rect">
            <a:avLst/>
          </a:prstGeom>
        </p:spPr>
      </p:pic>
    </p:spTree>
    <p:extLst>
      <p:ext uri="{BB962C8B-B14F-4D97-AF65-F5344CB8AC3E}">
        <p14:creationId xmlns:p14="http://schemas.microsoft.com/office/powerpoint/2010/main" val="646281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1198-5F2D-5B84-2788-09F9A778534D}"/>
              </a:ext>
            </a:extLst>
          </p:cNvPr>
          <p:cNvSpPr>
            <a:spLocks noGrp="1"/>
          </p:cNvSpPr>
          <p:nvPr>
            <p:ph type="title"/>
          </p:nvPr>
        </p:nvSpPr>
        <p:spPr>
          <a:xfrm>
            <a:off x="0" y="188536"/>
            <a:ext cx="12192000" cy="1159497"/>
          </a:xfrm>
        </p:spPr>
        <p:txBody>
          <a:bodyPr>
            <a:normAutofit/>
          </a:bodyPr>
          <a:lstStyle/>
          <a:p>
            <a:r>
              <a:rPr lang="en-IN" dirty="0">
                <a:latin typeface="Times New Roman" panose="02020603050405020304" pitchFamily="18" charset="0"/>
                <a:cs typeface="Times New Roman" panose="02020603050405020304" pitchFamily="18" charset="0"/>
              </a:rPr>
              <a:t>Database connection of Mongo Db </a:t>
            </a:r>
          </a:p>
        </p:txBody>
      </p:sp>
      <p:pic>
        <p:nvPicPr>
          <p:cNvPr id="4" name="Picture 3">
            <a:extLst>
              <a:ext uri="{FF2B5EF4-FFF2-40B4-BE49-F238E27FC236}">
                <a16:creationId xmlns:a16="http://schemas.microsoft.com/office/drawing/2014/main" id="{BA3454BA-DE7E-64CF-0AB2-1818BC7C3073}"/>
              </a:ext>
            </a:extLst>
          </p:cNvPr>
          <p:cNvPicPr>
            <a:picLocks noChangeAspect="1"/>
          </p:cNvPicPr>
          <p:nvPr/>
        </p:nvPicPr>
        <p:blipFill>
          <a:blip r:embed="rId2"/>
          <a:stretch>
            <a:fillRect/>
          </a:stretch>
        </p:blipFill>
        <p:spPr>
          <a:xfrm>
            <a:off x="0" y="1743958"/>
            <a:ext cx="12192000" cy="5114041"/>
          </a:xfrm>
          <a:prstGeom prst="rect">
            <a:avLst/>
          </a:prstGeom>
        </p:spPr>
      </p:pic>
    </p:spTree>
    <p:extLst>
      <p:ext uri="{BB962C8B-B14F-4D97-AF65-F5344CB8AC3E}">
        <p14:creationId xmlns:p14="http://schemas.microsoft.com/office/powerpoint/2010/main" val="1550573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B887-E745-07A3-1055-0EB26E40B61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Microservices Images</a:t>
            </a:r>
          </a:p>
        </p:txBody>
      </p:sp>
      <p:sp>
        <p:nvSpPr>
          <p:cNvPr id="3" name="Text Placeholder 2">
            <a:extLst>
              <a:ext uri="{FF2B5EF4-FFF2-40B4-BE49-F238E27FC236}">
                <a16:creationId xmlns:a16="http://schemas.microsoft.com/office/drawing/2014/main" id="{44C675F2-07D5-2B93-719B-C6277A33A19F}"/>
              </a:ext>
            </a:extLst>
          </p:cNvPr>
          <p:cNvSpPr>
            <a:spLocks noGrp="1"/>
          </p:cNvSpPr>
          <p:nvPr>
            <p:ph type="body" idx="1"/>
          </p:nvPr>
        </p:nvSpPr>
        <p:spPr/>
        <p:txBody>
          <a:bodyPr/>
          <a:lstStyle/>
          <a:p>
            <a:pPr marL="25400" indent="0">
              <a:buNone/>
            </a:pPr>
            <a:r>
              <a:rPr lang="en-US" dirty="0">
                <a:latin typeface="Times New Roman" panose="02020603050405020304" pitchFamily="18" charset="0"/>
                <a:cs typeface="Times New Roman" panose="02020603050405020304" pitchFamily="18" charset="0"/>
              </a:rPr>
              <a:t>ORDER-SERVICE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C0ED9B6-874A-7949-C381-0B9F95BB23B9}"/>
              </a:ext>
            </a:extLst>
          </p:cNvPr>
          <p:cNvPicPr>
            <a:picLocks noChangeAspect="1"/>
          </p:cNvPicPr>
          <p:nvPr/>
        </p:nvPicPr>
        <p:blipFill>
          <a:blip r:embed="rId2"/>
          <a:stretch>
            <a:fillRect/>
          </a:stretch>
        </p:blipFill>
        <p:spPr>
          <a:xfrm>
            <a:off x="884523" y="2537130"/>
            <a:ext cx="4889394" cy="2651286"/>
          </a:xfrm>
          <a:prstGeom prst="rect">
            <a:avLst/>
          </a:prstGeom>
        </p:spPr>
      </p:pic>
      <p:pic>
        <p:nvPicPr>
          <p:cNvPr id="7" name="Picture 6">
            <a:extLst>
              <a:ext uri="{FF2B5EF4-FFF2-40B4-BE49-F238E27FC236}">
                <a16:creationId xmlns:a16="http://schemas.microsoft.com/office/drawing/2014/main" id="{815471BD-BEEE-5213-9C66-3DF39BD99505}"/>
              </a:ext>
            </a:extLst>
          </p:cNvPr>
          <p:cNvPicPr>
            <a:picLocks noChangeAspect="1"/>
          </p:cNvPicPr>
          <p:nvPr/>
        </p:nvPicPr>
        <p:blipFill>
          <a:blip r:embed="rId3"/>
          <a:stretch>
            <a:fillRect/>
          </a:stretch>
        </p:blipFill>
        <p:spPr>
          <a:xfrm>
            <a:off x="7456602" y="2576505"/>
            <a:ext cx="4653700" cy="2659733"/>
          </a:xfrm>
          <a:prstGeom prst="rect">
            <a:avLst/>
          </a:prstGeom>
        </p:spPr>
      </p:pic>
      <p:sp>
        <p:nvSpPr>
          <p:cNvPr id="8" name="Arrow: Right 7">
            <a:extLst>
              <a:ext uri="{FF2B5EF4-FFF2-40B4-BE49-F238E27FC236}">
                <a16:creationId xmlns:a16="http://schemas.microsoft.com/office/drawing/2014/main" id="{06891834-A7F6-3E33-2FED-DFB255A48986}"/>
              </a:ext>
            </a:extLst>
          </p:cNvPr>
          <p:cNvSpPr/>
          <p:nvPr/>
        </p:nvSpPr>
        <p:spPr>
          <a:xfrm>
            <a:off x="6096000" y="3703695"/>
            <a:ext cx="1197204" cy="40535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EA094BC-B9CB-6F6A-B66D-76BA198A6FF1}"/>
              </a:ext>
            </a:extLst>
          </p:cNvPr>
          <p:cNvSpPr txBox="1"/>
          <p:nvPr/>
        </p:nvSpPr>
        <p:spPr>
          <a:xfrm>
            <a:off x="6264111" y="3429000"/>
            <a:ext cx="889262"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API</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24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Microservices Images</a:t>
            </a:r>
          </a:p>
        </p:txBody>
      </p:sp>
      <p:sp>
        <p:nvSpPr>
          <p:cNvPr id="3" name="Text Placeholder 2">
            <a:extLst>
              <a:ext uri="{FF2B5EF4-FFF2-40B4-BE49-F238E27FC236}">
                <a16:creationId xmlns:a16="http://schemas.microsoft.com/office/drawing/2014/main" id="{74A6B7C9-AB51-7A97-91A2-77FA3D66F47D}"/>
              </a:ext>
            </a:extLst>
          </p:cNvPr>
          <p:cNvSpPr>
            <a:spLocks noGrp="1"/>
          </p:cNvSpPr>
          <p:nvPr>
            <p:ph type="body" idx="1"/>
          </p:nvPr>
        </p:nvSpPr>
        <p:spPr>
          <a:xfrm>
            <a:off x="762000" y="1319753"/>
            <a:ext cx="10972800" cy="4958811"/>
          </a:xfrm>
        </p:spPr>
        <p:txBody>
          <a:bodyPr/>
          <a:lstStyle/>
          <a:p>
            <a:r>
              <a:rPr lang="en-US" dirty="0">
                <a:latin typeface="Times New Roman" panose="02020603050405020304" pitchFamily="18" charset="0"/>
                <a:cs typeface="Times New Roman" panose="02020603050405020304" pitchFamily="18" charset="0"/>
              </a:rPr>
              <a:t>INVENTORY-SERVICE</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8CE0EB5-ADA8-C7CF-9D69-CA67BCF18CF1}"/>
              </a:ext>
            </a:extLst>
          </p:cNvPr>
          <p:cNvPicPr>
            <a:picLocks noChangeAspect="1"/>
          </p:cNvPicPr>
          <p:nvPr/>
        </p:nvPicPr>
        <p:blipFill>
          <a:blip r:embed="rId2"/>
          <a:stretch>
            <a:fillRect/>
          </a:stretch>
        </p:blipFill>
        <p:spPr>
          <a:xfrm>
            <a:off x="367647" y="1969808"/>
            <a:ext cx="4581426" cy="2639899"/>
          </a:xfrm>
          <a:prstGeom prst="rect">
            <a:avLst/>
          </a:prstGeom>
        </p:spPr>
      </p:pic>
      <p:pic>
        <p:nvPicPr>
          <p:cNvPr id="7" name="Picture 6">
            <a:extLst>
              <a:ext uri="{FF2B5EF4-FFF2-40B4-BE49-F238E27FC236}">
                <a16:creationId xmlns:a16="http://schemas.microsoft.com/office/drawing/2014/main" id="{695207E1-CE09-9370-E342-37985126C934}"/>
              </a:ext>
            </a:extLst>
          </p:cNvPr>
          <p:cNvPicPr>
            <a:picLocks noChangeAspect="1"/>
          </p:cNvPicPr>
          <p:nvPr/>
        </p:nvPicPr>
        <p:blipFill>
          <a:blip r:embed="rId3"/>
          <a:stretch>
            <a:fillRect/>
          </a:stretch>
        </p:blipFill>
        <p:spPr>
          <a:xfrm>
            <a:off x="6741681" y="1969808"/>
            <a:ext cx="4838196" cy="2639899"/>
          </a:xfrm>
          <a:prstGeom prst="rect">
            <a:avLst/>
          </a:prstGeom>
        </p:spPr>
      </p:pic>
      <p:sp>
        <p:nvSpPr>
          <p:cNvPr id="8" name="TextBox 7">
            <a:extLst>
              <a:ext uri="{FF2B5EF4-FFF2-40B4-BE49-F238E27FC236}">
                <a16:creationId xmlns:a16="http://schemas.microsoft.com/office/drawing/2014/main" id="{7C1719AA-CD7C-86A9-65D9-46A79F10B2C5}"/>
              </a:ext>
            </a:extLst>
          </p:cNvPr>
          <p:cNvSpPr txBox="1"/>
          <p:nvPr/>
        </p:nvSpPr>
        <p:spPr>
          <a:xfrm>
            <a:off x="5067665" y="2981980"/>
            <a:ext cx="1555423"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MySQL Database</a:t>
            </a:r>
            <a:endParaRPr lang="en-IN" dirty="0">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CFA43C57-2FA8-DD87-72DA-944FBA66ECE5}"/>
              </a:ext>
            </a:extLst>
          </p:cNvPr>
          <p:cNvSpPr/>
          <p:nvPr/>
        </p:nvSpPr>
        <p:spPr>
          <a:xfrm>
            <a:off x="5147035" y="3591612"/>
            <a:ext cx="1376313" cy="3205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8208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g2821026116c_3_5"/>
          <p:cNvSpPr txBox="1">
            <a:spLocks noGrp="1"/>
          </p:cNvSpPr>
          <p:nvPr>
            <p:ph type="body" idx="1"/>
          </p:nvPr>
        </p:nvSpPr>
        <p:spPr>
          <a:xfrm>
            <a:off x="609600" y="414975"/>
            <a:ext cx="10972800" cy="59988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endParaRPr sz="4000" dirty="0">
              <a:latin typeface="Times New Roman" panose="02020603050405020304" pitchFamily="18" charset="0"/>
              <a:ea typeface="Arial"/>
              <a:cs typeface="Times New Roman" panose="02020603050405020304" pitchFamily="18" charset="0"/>
              <a:sym typeface="Arial"/>
            </a:endParaRPr>
          </a:p>
          <a:p>
            <a:pPr marL="0" lvl="0" indent="0" algn="ctr" rtl="0">
              <a:lnSpc>
                <a:spcPct val="115000"/>
              </a:lnSpc>
              <a:spcBef>
                <a:spcPts val="0"/>
              </a:spcBef>
              <a:spcAft>
                <a:spcPts val="0"/>
              </a:spcAft>
              <a:buClr>
                <a:schemeClr val="dk1"/>
              </a:buClr>
              <a:buSzPts val="1100"/>
              <a:buFont typeface="Arial"/>
              <a:buNone/>
            </a:pPr>
            <a:r>
              <a:rPr lang="en-US" sz="4000" b="1" u="sng" dirty="0">
                <a:latin typeface="Times New Roman" panose="02020603050405020304" pitchFamily="18" charset="0"/>
                <a:ea typeface="Times New Roman"/>
                <a:cs typeface="Times New Roman" panose="02020603050405020304" pitchFamily="18" charset="0"/>
                <a:sym typeface="Times New Roman"/>
              </a:rPr>
              <a:t>CLOUD ORCHESTRATION AND INFRASTRUCTURE AUTOMATION </a:t>
            </a:r>
            <a:endParaRPr sz="4000" b="1" u="sng"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None/>
            </a:pPr>
            <a:endParaRPr sz="2000" b="1" dirty="0">
              <a:latin typeface="Times New Roman" panose="02020603050405020304" pitchFamily="18" charset="0"/>
              <a:ea typeface="Arial"/>
              <a:cs typeface="Times New Roman" panose="02020603050405020304" pitchFamily="18" charset="0"/>
              <a:sym typeface="Arial"/>
            </a:endParaRPr>
          </a:p>
          <a:p>
            <a:pPr marL="0" lvl="0" indent="0" algn="l" rtl="0">
              <a:lnSpc>
                <a:spcPct val="115000"/>
              </a:lnSpc>
              <a:spcBef>
                <a:spcPts val="0"/>
              </a:spcBef>
              <a:spcAft>
                <a:spcPts val="0"/>
              </a:spcAft>
              <a:buNone/>
            </a:pPr>
            <a:endParaRPr sz="2000" b="1" dirty="0">
              <a:latin typeface="Times New Roman" panose="02020603050405020304" pitchFamily="18" charset="0"/>
              <a:ea typeface="Arial"/>
              <a:cs typeface="Times New Roman" panose="02020603050405020304" pitchFamily="18" charset="0"/>
              <a:sym typeface="Arial"/>
            </a:endParaRPr>
          </a:p>
          <a:p>
            <a:pPr marL="0" lvl="0" indent="0" algn="l" rtl="0">
              <a:lnSpc>
                <a:spcPct val="115000"/>
              </a:lnSpc>
              <a:spcBef>
                <a:spcPts val="0"/>
              </a:spcBef>
              <a:spcAft>
                <a:spcPts val="0"/>
              </a:spcAft>
              <a:buNone/>
            </a:pPr>
            <a:endParaRPr sz="2000" b="1" dirty="0">
              <a:latin typeface="Times New Roman" panose="02020603050405020304" pitchFamily="18" charset="0"/>
              <a:ea typeface="Arial"/>
              <a:cs typeface="Times New Roman" panose="02020603050405020304" pitchFamily="18" charset="0"/>
              <a:sym typeface="Arial"/>
            </a:endParaRPr>
          </a:p>
          <a:p>
            <a:pPr marL="0" lvl="0" indent="0" algn="l" rtl="0">
              <a:lnSpc>
                <a:spcPct val="115000"/>
              </a:lnSpc>
              <a:spcBef>
                <a:spcPts val="0"/>
              </a:spcBef>
              <a:spcAft>
                <a:spcPts val="0"/>
              </a:spcAft>
              <a:buClr>
                <a:schemeClr val="dk1"/>
              </a:buClr>
              <a:buSzPts val="1100"/>
              <a:buFont typeface="Arial"/>
              <a:buNone/>
            </a:pPr>
            <a:r>
              <a:rPr lang="en-US" sz="2200" b="1" dirty="0">
                <a:latin typeface="Times New Roman" panose="02020603050405020304" pitchFamily="18" charset="0"/>
                <a:ea typeface="Times New Roman"/>
                <a:cs typeface="Times New Roman" panose="02020603050405020304" pitchFamily="18" charset="0"/>
                <a:sym typeface="Times New Roman"/>
              </a:rPr>
              <a:t>Presented by:     </a:t>
            </a:r>
          </a:p>
          <a:p>
            <a:pPr marL="0" indent="0">
              <a:lnSpc>
                <a:spcPct val="115000"/>
              </a:lnSpc>
              <a:spcBef>
                <a:spcPts val="0"/>
              </a:spcBef>
              <a:buSzPts val="1100"/>
              <a:buNone/>
            </a:pPr>
            <a:r>
              <a:rPr lang="en-US" sz="2200" dirty="0" err="1">
                <a:latin typeface="Times New Roman" panose="02020603050405020304" pitchFamily="18" charset="0"/>
                <a:ea typeface="Times New Roman"/>
                <a:cs typeface="Times New Roman" panose="02020603050405020304" pitchFamily="18" charset="0"/>
                <a:sym typeface="Times New Roman"/>
              </a:rPr>
              <a:t>Rudraksh</a:t>
            </a:r>
            <a:r>
              <a:rPr lang="en-US" sz="2200" dirty="0">
                <a:latin typeface="Times New Roman" panose="02020603050405020304" pitchFamily="18" charset="0"/>
                <a:ea typeface="Times New Roman"/>
                <a:cs typeface="Times New Roman" panose="02020603050405020304" pitchFamily="18" charset="0"/>
                <a:sym typeface="Times New Roman"/>
              </a:rPr>
              <a:t> Bhatnagar(500096351)</a:t>
            </a:r>
            <a:r>
              <a:rPr lang="en-US" sz="2200" b="1" dirty="0">
                <a:latin typeface="Times New Roman" panose="02020603050405020304" pitchFamily="18" charset="0"/>
                <a:ea typeface="Times New Roman"/>
                <a:cs typeface="Times New Roman" panose="02020603050405020304" pitchFamily="18" charset="0"/>
                <a:sym typeface="Times New Roman"/>
              </a:rPr>
              <a:t>                                                                       </a:t>
            </a:r>
            <a:endParaRPr sz="2200" b="1" dirty="0">
              <a:latin typeface="Times New Roman" panose="02020603050405020304" pitchFamily="18" charset="0"/>
              <a:ea typeface="Times New Roman"/>
              <a:cs typeface="Times New Roman" panose="02020603050405020304" pitchFamily="18" charset="0"/>
              <a:sym typeface="Times New Roman"/>
            </a:endParaRPr>
          </a:p>
          <a:p>
            <a:pPr marL="0" indent="0">
              <a:lnSpc>
                <a:spcPct val="115000"/>
              </a:lnSpc>
              <a:spcBef>
                <a:spcPts val="0"/>
              </a:spcBef>
              <a:buNone/>
            </a:pPr>
            <a:r>
              <a:rPr lang="en-US" sz="2200" dirty="0">
                <a:latin typeface="Times New Roman" panose="02020603050405020304" pitchFamily="18" charset="0"/>
                <a:ea typeface="Times New Roman"/>
                <a:cs typeface="Times New Roman" panose="02020603050405020304" pitchFamily="18" charset="0"/>
                <a:sym typeface="Times New Roman"/>
              </a:rPr>
              <a:t>Piklu De (500096448)</a:t>
            </a:r>
          </a:p>
          <a:p>
            <a:pPr marL="0" indent="0">
              <a:lnSpc>
                <a:spcPct val="115000"/>
              </a:lnSpc>
              <a:spcBef>
                <a:spcPts val="0"/>
              </a:spcBef>
              <a:buNone/>
            </a:pPr>
            <a:r>
              <a:rPr lang="en-US" sz="2200" dirty="0">
                <a:latin typeface="Times New Roman" panose="02020603050405020304" pitchFamily="18" charset="0"/>
                <a:ea typeface="Times New Roman"/>
                <a:cs typeface="Times New Roman" panose="02020603050405020304" pitchFamily="18" charset="0"/>
                <a:sym typeface="Times New Roman"/>
              </a:rPr>
              <a:t>Shubham Jaiswal (500096554 )</a:t>
            </a:r>
          </a:p>
          <a:p>
            <a:pPr marL="0" indent="0">
              <a:lnSpc>
                <a:spcPct val="115000"/>
              </a:lnSpc>
              <a:spcBef>
                <a:spcPts val="0"/>
              </a:spcBef>
              <a:buNone/>
            </a:pPr>
            <a:r>
              <a:rPr lang="en-US" sz="2200" dirty="0" err="1">
                <a:latin typeface="Times New Roman" panose="02020603050405020304" pitchFamily="18" charset="0"/>
                <a:ea typeface="Times New Roman"/>
                <a:cs typeface="Times New Roman" panose="02020603050405020304" pitchFamily="18" charset="0"/>
                <a:sym typeface="Times New Roman"/>
              </a:rPr>
              <a:t>Chetanshi</a:t>
            </a:r>
            <a:r>
              <a:rPr lang="en-US" sz="2200" dirty="0">
                <a:latin typeface="Times New Roman" panose="02020603050405020304" pitchFamily="18" charset="0"/>
                <a:ea typeface="Times New Roman"/>
                <a:cs typeface="Times New Roman" panose="02020603050405020304" pitchFamily="18" charset="0"/>
                <a:sym typeface="Times New Roman"/>
              </a:rPr>
              <a:t> Pandey(500096288)</a:t>
            </a:r>
          </a:p>
          <a:p>
            <a:pPr marL="0" indent="0">
              <a:lnSpc>
                <a:spcPct val="115000"/>
              </a:lnSpc>
              <a:spcBef>
                <a:spcPts val="0"/>
              </a:spcBef>
              <a:buNone/>
            </a:pPr>
            <a:r>
              <a:rPr lang="en-US" sz="2200" dirty="0">
                <a:latin typeface="Times New Roman" panose="02020603050405020304" pitchFamily="18" charset="0"/>
                <a:ea typeface="Times New Roman"/>
                <a:cs typeface="Times New Roman" panose="02020603050405020304" pitchFamily="18" charset="0"/>
                <a:sym typeface="Times New Roman"/>
              </a:rPr>
              <a:t>Parth Singh(500096616)</a:t>
            </a:r>
            <a:endParaRPr sz="2200" dirty="0">
              <a:latin typeface="Times New Roman" panose="02020603050405020304" pitchFamily="18" charset="0"/>
              <a:ea typeface="Times New Roman"/>
              <a:cs typeface="Times New Roman" panose="02020603050405020304" pitchFamily="18" charset="0"/>
              <a:sym typeface="Times New Roman"/>
            </a:endParaRPr>
          </a:p>
        </p:txBody>
      </p:sp>
      <p:sp>
        <p:nvSpPr>
          <p:cNvPr id="51" name="Google Shape;51;g2821026116c_3_5"/>
          <p:cNvSpPr txBox="1"/>
          <p:nvPr/>
        </p:nvSpPr>
        <p:spPr>
          <a:xfrm>
            <a:off x="7017325" y="3182525"/>
            <a:ext cx="4239900" cy="183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000" b="1" dirty="0">
              <a:solidFill>
                <a:schemeClr val="dk1"/>
              </a:solidFill>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Clr>
                <a:schemeClr val="dk1"/>
              </a:buClr>
              <a:buSzPts val="1100"/>
              <a:buFont typeface="Arial"/>
              <a:buNone/>
            </a:pPr>
            <a:r>
              <a:rPr lang="en-US" sz="2200" b="1" dirty="0">
                <a:solidFill>
                  <a:schemeClr val="dk1"/>
                </a:solidFill>
                <a:latin typeface="Times New Roman" panose="02020603050405020304" pitchFamily="18" charset="0"/>
                <a:ea typeface="Times New Roman"/>
                <a:cs typeface="Times New Roman" panose="02020603050405020304" pitchFamily="18" charset="0"/>
                <a:sym typeface="Times New Roman"/>
              </a:rPr>
              <a:t>Presented to:</a:t>
            </a:r>
            <a:endParaRPr sz="2200" b="1"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2200" dirty="0">
                <a:solidFill>
                  <a:schemeClr val="dk1"/>
                </a:solidFill>
                <a:latin typeface="Times New Roman" panose="02020603050405020304" pitchFamily="18" charset="0"/>
                <a:ea typeface="Times New Roman"/>
                <a:cs typeface="Times New Roman" panose="02020603050405020304" pitchFamily="18" charset="0"/>
                <a:sym typeface="Times New Roman"/>
              </a:rPr>
              <a:t>Ms. </a:t>
            </a:r>
            <a:r>
              <a:rPr lang="en-US" sz="2200" dirty="0" err="1">
                <a:solidFill>
                  <a:schemeClr val="dk1"/>
                </a:solidFill>
                <a:latin typeface="Times New Roman" panose="02020603050405020304" pitchFamily="18" charset="0"/>
                <a:ea typeface="Times New Roman"/>
                <a:cs typeface="Times New Roman" panose="02020603050405020304" pitchFamily="18" charset="0"/>
                <a:sym typeface="Times New Roman"/>
              </a:rPr>
              <a:t>Avita</a:t>
            </a:r>
            <a:r>
              <a:rPr lang="en-US" sz="2200" dirty="0">
                <a:solidFill>
                  <a:schemeClr val="dk1"/>
                </a:solidFill>
                <a:latin typeface="Times New Roman" panose="02020603050405020304" pitchFamily="18" charset="0"/>
                <a:ea typeface="Times New Roman"/>
                <a:cs typeface="Times New Roman" panose="02020603050405020304" pitchFamily="18" charset="0"/>
                <a:sym typeface="Times New Roman"/>
              </a:rPr>
              <a:t> Katal</a:t>
            </a:r>
            <a:endParaRPr sz="2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2200" dirty="0">
                <a:solidFill>
                  <a:schemeClr val="dk1"/>
                </a:solidFill>
                <a:latin typeface="Times New Roman" panose="02020603050405020304" pitchFamily="18" charset="0"/>
                <a:ea typeface="Times New Roman"/>
                <a:cs typeface="Times New Roman" panose="02020603050405020304" pitchFamily="18" charset="0"/>
                <a:sym typeface="Times New Roman"/>
              </a:rPr>
              <a:t>Assistant Professor (SS)</a:t>
            </a:r>
            <a:endParaRPr sz="2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2200" dirty="0">
                <a:solidFill>
                  <a:schemeClr val="dk1"/>
                </a:solidFill>
                <a:latin typeface="Times New Roman" panose="02020603050405020304" pitchFamily="18" charset="0"/>
                <a:ea typeface="Times New Roman"/>
                <a:cs typeface="Times New Roman" panose="02020603050405020304" pitchFamily="18" charset="0"/>
                <a:sym typeface="Times New Roman"/>
              </a:rPr>
              <a:t>Cloud Software Operations Cluster</a:t>
            </a:r>
            <a:endParaRPr sz="2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115000"/>
              </a:lnSpc>
              <a:spcBef>
                <a:spcPts val="0"/>
              </a:spcBef>
              <a:spcAft>
                <a:spcPts val="0"/>
              </a:spcAft>
              <a:buClr>
                <a:schemeClr val="dk1"/>
              </a:buClr>
              <a:buSzPts val="1100"/>
              <a:buFont typeface="Arial"/>
              <a:buNone/>
            </a:pPr>
            <a:r>
              <a:rPr lang="en-US" sz="2200" dirty="0">
                <a:solidFill>
                  <a:schemeClr val="dk1"/>
                </a:solidFill>
                <a:latin typeface="Times New Roman" panose="02020603050405020304" pitchFamily="18" charset="0"/>
                <a:ea typeface="Times New Roman"/>
                <a:cs typeface="Times New Roman" panose="02020603050405020304" pitchFamily="18" charset="0"/>
                <a:sym typeface="Times New Roman"/>
              </a:rPr>
              <a:t>School of Computer Science</a:t>
            </a:r>
            <a:endParaRPr sz="22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endParaRPr sz="1500"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78E9-57D6-FE5B-A2CD-0C30C18AB1BC}"/>
              </a:ext>
            </a:extLst>
          </p:cNvPr>
          <p:cNvSpPr>
            <a:spLocks noGrp="1"/>
          </p:cNvSpPr>
          <p:nvPr>
            <p:ph type="title"/>
          </p:nvPr>
        </p:nvSpPr>
        <p:spPr>
          <a:xfrm>
            <a:off x="-31423" y="301658"/>
            <a:ext cx="12192000" cy="763572"/>
          </a:xfrm>
        </p:spPr>
        <p:txBody>
          <a:bodyPr/>
          <a:lstStyle/>
          <a:p>
            <a:r>
              <a:rPr lang="en-US" b="1" dirty="0" err="1">
                <a:latin typeface="Times New Roman" panose="02020603050405020304" pitchFamily="18" charset="0"/>
                <a:cs typeface="Times New Roman" panose="02020603050405020304" pitchFamily="18" charset="0"/>
              </a:rPr>
              <a:t>Dockerfile</a:t>
            </a:r>
            <a:r>
              <a:rPr lang="en-US" b="1" dirty="0">
                <a:latin typeface="Times New Roman" panose="02020603050405020304" pitchFamily="18" charset="0"/>
                <a:cs typeface="Times New Roman" panose="02020603050405020304" pitchFamily="18" charset="0"/>
              </a:rPr>
              <a:t> Image</a:t>
            </a:r>
          </a:p>
        </p:txBody>
      </p:sp>
      <p:pic>
        <p:nvPicPr>
          <p:cNvPr id="6" name="Picture 5">
            <a:extLst>
              <a:ext uri="{FF2B5EF4-FFF2-40B4-BE49-F238E27FC236}">
                <a16:creationId xmlns:a16="http://schemas.microsoft.com/office/drawing/2014/main" id="{C8257B6F-B4FD-7759-7E1A-DEFA9BBBEA44}"/>
              </a:ext>
            </a:extLst>
          </p:cNvPr>
          <p:cNvPicPr>
            <a:picLocks noChangeAspect="1"/>
          </p:cNvPicPr>
          <p:nvPr/>
        </p:nvPicPr>
        <p:blipFill>
          <a:blip r:embed="rId2"/>
          <a:stretch>
            <a:fillRect/>
          </a:stretch>
        </p:blipFill>
        <p:spPr>
          <a:xfrm>
            <a:off x="433633" y="1442301"/>
            <a:ext cx="10891501" cy="5415699"/>
          </a:xfrm>
          <a:prstGeom prst="rect">
            <a:avLst/>
          </a:prstGeom>
        </p:spPr>
      </p:pic>
    </p:spTree>
    <p:extLst>
      <p:ext uri="{BB962C8B-B14F-4D97-AF65-F5344CB8AC3E}">
        <p14:creationId xmlns:p14="http://schemas.microsoft.com/office/powerpoint/2010/main" val="198956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p:txBody>
          <a:bodyPr>
            <a:noAutofit/>
          </a:bodyPr>
          <a:lstStyle/>
          <a:p>
            <a:r>
              <a:rPr lang="en-US" b="1" dirty="0" err="1">
                <a:latin typeface="Times New Roman" panose="02020603050405020304" pitchFamily="18" charset="0"/>
                <a:ea typeface="Times New Roman"/>
                <a:cs typeface="Times New Roman" panose="02020603050405020304" pitchFamily="18" charset="0"/>
                <a:sym typeface="Times New Roman"/>
              </a:rPr>
              <a:t>Dockerization</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4A6B7C9-AB51-7A97-91A2-77FA3D66F47D}"/>
              </a:ext>
            </a:extLst>
          </p:cNvPr>
          <p:cNvSpPr>
            <a:spLocks noGrp="1"/>
          </p:cNvSpPr>
          <p:nvPr>
            <p:ph type="body" idx="1"/>
          </p:nvPr>
        </p:nvSpPr>
        <p:spPr/>
        <p:txBody>
          <a:bodyPr/>
          <a:lstStyle/>
          <a:p>
            <a:pPr marL="25400" indent="0">
              <a:buNone/>
            </a:pPr>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1C993E7-3E90-67C1-172B-8BCF64613EB3}"/>
              </a:ext>
            </a:extLst>
          </p:cNvPr>
          <p:cNvPicPr>
            <a:picLocks noChangeAspect="1"/>
          </p:cNvPicPr>
          <p:nvPr/>
        </p:nvPicPr>
        <p:blipFill>
          <a:blip r:embed="rId2"/>
          <a:stretch>
            <a:fillRect/>
          </a:stretch>
        </p:blipFill>
        <p:spPr>
          <a:xfrm>
            <a:off x="2181218" y="4440609"/>
            <a:ext cx="4890025" cy="2690190"/>
          </a:xfrm>
          <a:prstGeom prst="rect">
            <a:avLst/>
          </a:prstGeom>
        </p:spPr>
      </p:pic>
      <p:pic>
        <p:nvPicPr>
          <p:cNvPr id="6" name="Picture 5">
            <a:extLst>
              <a:ext uri="{FF2B5EF4-FFF2-40B4-BE49-F238E27FC236}">
                <a16:creationId xmlns:a16="http://schemas.microsoft.com/office/drawing/2014/main" id="{1A0407CF-6587-253A-1805-3B3AD5F6B29B}"/>
              </a:ext>
            </a:extLst>
          </p:cNvPr>
          <p:cNvPicPr>
            <a:picLocks noChangeAspect="1"/>
          </p:cNvPicPr>
          <p:nvPr/>
        </p:nvPicPr>
        <p:blipFill>
          <a:blip r:embed="rId3"/>
          <a:stretch>
            <a:fillRect/>
          </a:stretch>
        </p:blipFill>
        <p:spPr>
          <a:xfrm>
            <a:off x="1435537" y="2079894"/>
            <a:ext cx="4812863" cy="2548928"/>
          </a:xfrm>
          <a:prstGeom prst="rect">
            <a:avLst/>
          </a:prstGeom>
        </p:spPr>
      </p:pic>
      <p:pic>
        <p:nvPicPr>
          <p:cNvPr id="9" name="Picture 8">
            <a:extLst>
              <a:ext uri="{FF2B5EF4-FFF2-40B4-BE49-F238E27FC236}">
                <a16:creationId xmlns:a16="http://schemas.microsoft.com/office/drawing/2014/main" id="{C9042496-370C-1335-531A-9682FD542DB9}"/>
              </a:ext>
            </a:extLst>
          </p:cNvPr>
          <p:cNvPicPr>
            <a:picLocks noChangeAspect="1"/>
          </p:cNvPicPr>
          <p:nvPr/>
        </p:nvPicPr>
        <p:blipFill>
          <a:blip r:embed="rId4"/>
          <a:stretch>
            <a:fillRect/>
          </a:stretch>
        </p:blipFill>
        <p:spPr>
          <a:xfrm>
            <a:off x="6460490" y="2087934"/>
            <a:ext cx="5731510" cy="2352675"/>
          </a:xfrm>
          <a:prstGeom prst="rect">
            <a:avLst/>
          </a:prstGeom>
        </p:spPr>
      </p:pic>
      <p:sp>
        <p:nvSpPr>
          <p:cNvPr id="10" name="TextBox 9">
            <a:extLst>
              <a:ext uri="{FF2B5EF4-FFF2-40B4-BE49-F238E27FC236}">
                <a16:creationId xmlns:a16="http://schemas.microsoft.com/office/drawing/2014/main" id="{5729FD00-D563-13B4-D839-521606C43F9E}"/>
              </a:ext>
            </a:extLst>
          </p:cNvPr>
          <p:cNvSpPr txBox="1"/>
          <p:nvPr/>
        </p:nvSpPr>
        <p:spPr>
          <a:xfrm>
            <a:off x="4312227" y="2795155"/>
            <a:ext cx="1620982"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Compose file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5E8D504-4A54-9F15-0212-0B527F355C63}"/>
              </a:ext>
            </a:extLst>
          </p:cNvPr>
          <p:cNvSpPr txBox="1"/>
          <p:nvPr/>
        </p:nvSpPr>
        <p:spPr>
          <a:xfrm>
            <a:off x="4852555" y="4964155"/>
            <a:ext cx="1607935" cy="52322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Successfully run compose file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4E863EC-34BA-1FD2-4D6E-3A20355C62FC}"/>
              </a:ext>
            </a:extLst>
          </p:cNvPr>
          <p:cNvSpPr txBox="1"/>
          <p:nvPr/>
        </p:nvSpPr>
        <p:spPr>
          <a:xfrm>
            <a:off x="9486900" y="2940627"/>
            <a:ext cx="2109355" cy="52322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Images push on to the docker hub</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50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FB887-E745-07A3-1055-0EB26E40B61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Microservices Images</a:t>
            </a:r>
          </a:p>
        </p:txBody>
      </p:sp>
      <p:sp>
        <p:nvSpPr>
          <p:cNvPr id="3" name="Text Placeholder 2">
            <a:extLst>
              <a:ext uri="{FF2B5EF4-FFF2-40B4-BE49-F238E27FC236}">
                <a16:creationId xmlns:a16="http://schemas.microsoft.com/office/drawing/2014/main" id="{44C675F2-07D5-2B93-719B-C6277A33A19F}"/>
              </a:ext>
            </a:extLst>
          </p:cNvPr>
          <p:cNvSpPr>
            <a:spLocks noGrp="1"/>
          </p:cNvSpPr>
          <p:nvPr>
            <p:ph type="body" idx="1"/>
          </p:nvPr>
        </p:nvSpPr>
        <p:spPr/>
        <p:txBody>
          <a:bodyPr/>
          <a:lstStyle/>
          <a:p>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Inventory Service have two products one is HP_VICTUS and Another one is Dell_G15. We have quantity set for HP_VICTUS is 100 and Dell_G15 10. Now we are Post request send to the order service </a:t>
            </a:r>
          </a:p>
          <a:p>
            <a:pPr marL="25400" indent="0">
              <a:buNone/>
            </a:pP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AC557A-C13C-D19E-12CE-036A20204BFF}"/>
              </a:ext>
            </a:extLst>
          </p:cNvPr>
          <p:cNvPicPr>
            <a:picLocks noChangeAspect="1"/>
          </p:cNvPicPr>
          <p:nvPr/>
        </p:nvPicPr>
        <p:blipFill>
          <a:blip r:embed="rId2"/>
          <a:stretch>
            <a:fillRect/>
          </a:stretch>
        </p:blipFill>
        <p:spPr>
          <a:xfrm>
            <a:off x="457200" y="2501755"/>
            <a:ext cx="4468091" cy="2041525"/>
          </a:xfrm>
          <a:prstGeom prst="rect">
            <a:avLst/>
          </a:prstGeom>
        </p:spPr>
      </p:pic>
      <p:sp>
        <p:nvSpPr>
          <p:cNvPr id="5" name="TextBox 4">
            <a:extLst>
              <a:ext uri="{FF2B5EF4-FFF2-40B4-BE49-F238E27FC236}">
                <a16:creationId xmlns:a16="http://schemas.microsoft.com/office/drawing/2014/main" id="{AAFC041F-EE7B-B088-7EB0-EF615AB987E1}"/>
              </a:ext>
            </a:extLst>
          </p:cNvPr>
          <p:cNvSpPr txBox="1"/>
          <p:nvPr/>
        </p:nvSpPr>
        <p:spPr>
          <a:xfrm>
            <a:off x="3418609" y="3304309"/>
            <a:ext cx="1433946" cy="52322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Inventory services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64224EF-6CE3-70E7-A2E0-19722AD30F33}"/>
              </a:ext>
            </a:extLst>
          </p:cNvPr>
          <p:cNvPicPr>
            <a:picLocks noChangeAspect="1"/>
          </p:cNvPicPr>
          <p:nvPr/>
        </p:nvPicPr>
        <p:blipFill>
          <a:blip r:embed="rId3"/>
          <a:stretch>
            <a:fillRect/>
          </a:stretch>
        </p:blipFill>
        <p:spPr>
          <a:xfrm>
            <a:off x="5360382" y="2470582"/>
            <a:ext cx="5092873" cy="2557157"/>
          </a:xfrm>
          <a:prstGeom prst="rect">
            <a:avLst/>
          </a:prstGeom>
        </p:spPr>
      </p:pic>
      <p:sp>
        <p:nvSpPr>
          <p:cNvPr id="7" name="TextBox 6">
            <a:extLst>
              <a:ext uri="{FF2B5EF4-FFF2-40B4-BE49-F238E27FC236}">
                <a16:creationId xmlns:a16="http://schemas.microsoft.com/office/drawing/2014/main" id="{39235C0A-6D7E-9E68-72FE-3CB901E78680}"/>
              </a:ext>
            </a:extLst>
          </p:cNvPr>
          <p:cNvSpPr txBox="1"/>
          <p:nvPr/>
        </p:nvSpPr>
        <p:spPr>
          <a:xfrm>
            <a:off x="8188036" y="3730336"/>
            <a:ext cx="2109355" cy="523220"/>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Successfully access with the help of Postman API </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925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38d4b04cc0_1_0"/>
          <p:cNvSpPr txBox="1">
            <a:spLocks noGrp="1"/>
          </p:cNvSpPr>
          <p:nvPr>
            <p:ph type="title"/>
          </p:nvPr>
        </p:nvSpPr>
        <p:spPr>
          <a:xfrm>
            <a:off x="665922" y="556591"/>
            <a:ext cx="10903226" cy="5068957"/>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sz="5066" b="1" u="sng"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990"/>
              <a:buFont typeface="Arial"/>
              <a:buNone/>
            </a:pPr>
            <a:endParaRPr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08D8C3-D8E0-8299-1A78-3CAE4F4220E3}"/>
              </a:ext>
            </a:extLst>
          </p:cNvPr>
          <p:cNvSpPr txBox="1"/>
          <p:nvPr/>
        </p:nvSpPr>
        <p:spPr>
          <a:xfrm>
            <a:off x="139148" y="477078"/>
            <a:ext cx="11708295" cy="526297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Why  we used Docker ?</a:t>
            </a:r>
          </a:p>
          <a:p>
            <a:r>
              <a:rPr lang="en-US" dirty="0">
                <a:latin typeface="Times New Roman" panose="02020603050405020304" pitchFamily="18" charset="0"/>
                <a:cs typeface="Times New Roman" panose="02020603050405020304" pitchFamily="18" charset="0"/>
              </a:rPr>
              <a:t>A platform and tools are provided by Docker to manage the lifespan of containers. It is an open source, dependable, and the most widely used container platform that enables the running of applications in a contained environment. We picked Docker for the following main reasons:</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Ease of Use: </a:t>
            </a:r>
            <a:r>
              <a:rPr lang="en-US" dirty="0">
                <a:latin typeface="Times New Roman" panose="02020603050405020304" pitchFamily="18" charset="0"/>
                <a:cs typeface="Times New Roman" panose="02020603050405020304" pitchFamily="18" charset="0"/>
              </a:rPr>
              <a:t>Docker is simple to use and accessible to both developers and system administrators because to its nice command-line interface and graphical features. It streamlines the creation, administration, and operation of containers.</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Portability: </a:t>
            </a:r>
            <a:r>
              <a:rPr lang="en-US" dirty="0">
                <a:latin typeface="Times New Roman" panose="02020603050405020304" pitchFamily="18" charset="0"/>
                <a:cs typeface="Times New Roman" panose="02020603050405020304" pitchFamily="18" charset="0"/>
              </a:rPr>
              <a:t>Across a variety of environments (development, testing, production, and cloud), Docker containers are incredibly </a:t>
            </a:r>
            <a:r>
              <a:rPr lang="en-US" dirty="0" err="1">
                <a:latin typeface="Times New Roman" panose="02020603050405020304" pitchFamily="18" charset="0"/>
                <a:cs typeface="Times New Roman" panose="02020603050405020304" pitchFamily="18" charset="0"/>
              </a:rPr>
              <a:t>portable.All</a:t>
            </a:r>
            <a:r>
              <a:rPr lang="en-US" dirty="0">
                <a:latin typeface="Times New Roman" panose="02020603050405020304" pitchFamily="18" charset="0"/>
                <a:cs typeface="Times New Roman" panose="02020603050405020304" pitchFamily="18" charset="0"/>
              </a:rPr>
              <a:t> dependencies are encapsulated by containers, guaranteeing constant </a:t>
            </a:r>
            <a:r>
              <a:rPr lang="en-US" dirty="0" err="1">
                <a:latin typeface="Times New Roman" panose="02020603050405020304" pitchFamily="18" charset="0"/>
                <a:cs typeface="Times New Roman" panose="02020603050405020304" pitchFamily="18" charset="0"/>
              </a:rPr>
              <a:t>behaviour</a:t>
            </a:r>
            <a:r>
              <a:rPr lang="en-US" dirty="0">
                <a:latin typeface="Times New Roman" panose="02020603050405020304" pitchFamily="18" charset="0"/>
                <a:cs typeface="Times New Roman" panose="02020603050405020304" pitchFamily="18" charset="0"/>
              </a:rPr>
              <a:t> regardless of the host system.</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Isolation</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Applications can operate independently without interfering with one another because to the strong isolation techniques provided by Docker </a:t>
            </a:r>
            <a:r>
              <a:rPr lang="en-US" dirty="0" err="1">
                <a:latin typeface="Times New Roman" panose="02020603050405020304" pitchFamily="18" charset="0"/>
                <a:cs typeface="Times New Roman" panose="02020603050405020304" pitchFamily="18" charset="0"/>
              </a:rPr>
              <a:t>containers.They</a:t>
            </a:r>
            <a:r>
              <a:rPr lang="en-US" dirty="0">
                <a:latin typeface="Times New Roman" panose="02020603050405020304" pitchFamily="18" charset="0"/>
                <a:cs typeface="Times New Roman" panose="02020603050405020304" pitchFamily="18" charset="0"/>
              </a:rPr>
              <a:t> isolate processes and resources using namespaces and </a:t>
            </a:r>
            <a:r>
              <a:rPr lang="en-US" dirty="0" err="1">
                <a:latin typeface="Times New Roman" panose="02020603050405020304" pitchFamily="18" charset="0"/>
                <a:cs typeface="Times New Roman" panose="02020603050405020304" pitchFamily="18" charset="0"/>
              </a:rPr>
              <a:t>cgroups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DevOps Integration: </a:t>
            </a:r>
            <a:r>
              <a:rPr lang="en-US" dirty="0">
                <a:latin typeface="Times New Roman" panose="02020603050405020304" pitchFamily="18" charset="0"/>
                <a:cs typeface="Times New Roman" panose="02020603050405020304" pitchFamily="18" charset="0"/>
              </a:rPr>
              <a:t>By enabling </a:t>
            </a:r>
            <a:r>
              <a:rPr lang="en-US" dirty="0" err="1">
                <a:latin typeface="Times New Roman" panose="02020603050405020304" pitchFamily="18" charset="0"/>
                <a:cs typeface="Times New Roman" panose="02020603050405020304" pitchFamily="18" charset="0"/>
              </a:rPr>
              <a:t>developersBy</a:t>
            </a:r>
            <a:r>
              <a:rPr lang="en-US" dirty="0">
                <a:latin typeface="Times New Roman" panose="02020603050405020304" pitchFamily="18" charset="0"/>
                <a:cs typeface="Times New Roman" panose="02020603050405020304" pitchFamily="18" charset="0"/>
              </a:rPr>
              <a:t> enabling developers and operations teams to collaborate in </a:t>
            </a:r>
            <a:r>
              <a:rPr lang="en-US" dirty="0" err="1">
                <a:latin typeface="Times New Roman" panose="02020603050405020304" pitchFamily="18" charset="0"/>
                <a:cs typeface="Times New Roman" panose="02020603050405020304" pitchFamily="18" charset="0"/>
              </a:rPr>
              <a:t>standardised</a:t>
            </a:r>
            <a:r>
              <a:rPr lang="en-US" dirty="0">
                <a:latin typeface="Times New Roman" panose="02020603050405020304" pitchFamily="18" charset="0"/>
                <a:cs typeface="Times New Roman" panose="02020603050405020304" pitchFamily="18" charset="0"/>
              </a:rPr>
              <a:t> settings across the development lifecycle, Docker accelerates the adoption of DevOps </a:t>
            </a:r>
            <a:r>
              <a:rPr lang="en-US" dirty="0" err="1">
                <a:latin typeface="Times New Roman" panose="02020603050405020304" pitchFamily="18" charset="0"/>
                <a:cs typeface="Times New Roman" panose="02020603050405020304" pitchFamily="18" charset="0"/>
              </a:rPr>
              <a:t>practises</a:t>
            </a:r>
            <a:r>
              <a:rPr lang="en-US" dirty="0">
                <a:latin typeface="Times New Roman" panose="02020603050405020304" pitchFamily="18" charset="0"/>
                <a:cs typeface="Times New Roman" panose="02020603050405020304" pitchFamily="18" charset="0"/>
              </a:rPr>
              <a:t>. and operations teams to collaborate in </a:t>
            </a:r>
            <a:r>
              <a:rPr lang="en-US" dirty="0" err="1">
                <a:latin typeface="Times New Roman" panose="02020603050405020304" pitchFamily="18" charset="0"/>
                <a:cs typeface="Times New Roman" panose="02020603050405020304" pitchFamily="18" charset="0"/>
              </a:rPr>
              <a:t>standardised</a:t>
            </a:r>
            <a:r>
              <a:rPr lang="en-US" dirty="0">
                <a:latin typeface="Times New Roman" panose="02020603050405020304" pitchFamily="18" charset="0"/>
                <a:cs typeface="Times New Roman" panose="02020603050405020304" pitchFamily="18" charset="0"/>
              </a:rPr>
              <a:t> settings across the development lifecycle, Docker accelerates the adoption of DevOps </a:t>
            </a:r>
            <a:r>
              <a:rPr lang="en-US" dirty="0" err="1">
                <a:latin typeface="Times New Roman" panose="02020603050405020304" pitchFamily="18" charset="0"/>
                <a:cs typeface="Times New Roman" panose="02020603050405020304" pitchFamily="18" charset="0"/>
              </a:rPr>
              <a:t>practises</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Multi-Platform Support: </a:t>
            </a:r>
            <a:r>
              <a:rPr lang="en-US" dirty="0">
                <a:latin typeface="Times New Roman" panose="02020603050405020304" pitchFamily="18" charset="0"/>
                <a:cs typeface="Times New Roman" panose="02020603050405020304" pitchFamily="18" charset="0"/>
              </a:rPr>
              <a:t>Docker is adaptable for a variety of use cases since it supports several platforms, including Linux, Windows, and ARM.</a:t>
            </a:r>
          </a:p>
          <a:p>
            <a:endParaRPr lang="en-US"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Continuous Integration/Continuous Deployment (CI/CD): </a:t>
            </a:r>
            <a:r>
              <a:rPr lang="en-US" dirty="0">
                <a:latin typeface="Times New Roman" panose="02020603050405020304" pitchFamily="18" charset="0"/>
                <a:cs typeface="Times New Roman" panose="02020603050405020304" pitchFamily="18" charset="0"/>
              </a:rPr>
              <a:t>Docker containers can be easily integrated into CI/CD pipelines for automated testing, building, and deployment, improving the software development lifecycle.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9896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38d4b04cc0_1_0"/>
          <p:cNvSpPr txBox="1">
            <a:spLocks noGrp="1"/>
          </p:cNvSpPr>
          <p:nvPr>
            <p:ph type="title"/>
          </p:nvPr>
        </p:nvSpPr>
        <p:spPr>
          <a:xfrm>
            <a:off x="665922" y="556591"/>
            <a:ext cx="10903226" cy="5068957"/>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sz="5066" b="1" u="sng"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990"/>
              <a:buFont typeface="Arial"/>
              <a:buNone/>
            </a:pPr>
            <a:endParaRPr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C08D8C3-D8E0-8299-1A78-3CAE4F4220E3}"/>
              </a:ext>
            </a:extLst>
          </p:cNvPr>
          <p:cNvSpPr txBox="1"/>
          <p:nvPr/>
        </p:nvSpPr>
        <p:spPr>
          <a:xfrm>
            <a:off x="483705" y="998188"/>
            <a:ext cx="11708295" cy="504753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How containers facilitate scalability and isolation?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Containers are lightweight and share the host OS kernel, reducing overhead compared to traditional virtualization. This enables more containers to run on a single host, making better use of available resources.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Containers can be easily replicated and orchestrated using container orchestration platforms like Kubernetes or Docker Swarm. This allows for dynamic scaling by adding or removing container instances based on demand.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Containers can be spun up or down quickly, reducing the time needed to deploy and scale applications. This agility is crucial for handling sudden increases in traffic.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Container orchestration platforms can automate scaling based on predefined metrics or thresholds, ensuring that the application can handle varying workloads without manual intervention.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Each container has its own isolated filesystem, which includes libraries, binaries, and application code. This isolation prevents conflicts and interference between different containers. </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Containers can define and limit the amount of CPU, memory, and other system resources they can use. This prevents resource contention and ensures fair allocation among containers.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7959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Uses Of Eureka Server </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4A6B7C9-AB51-7A97-91A2-77FA3D66F47D}"/>
              </a:ext>
            </a:extLst>
          </p:cNvPr>
          <p:cNvSpPr>
            <a:spLocks noGrp="1"/>
          </p:cNvSpPr>
          <p:nvPr>
            <p:ph type="body" idx="1"/>
          </p:nvPr>
        </p:nvSpPr>
        <p:spPr/>
        <p:txBody>
          <a:bodyPr/>
          <a:lstStyle/>
          <a:p>
            <a:r>
              <a:rPr lang="en-US" sz="1400" b="0" i="0" dirty="0">
                <a:solidFill>
                  <a:schemeClr val="tx1"/>
                </a:solidFill>
                <a:effectLst/>
                <a:latin typeface="Times New Roman" panose="02020603050405020304" pitchFamily="18" charset="0"/>
                <a:cs typeface="Times New Roman" panose="02020603050405020304" pitchFamily="18" charset="0"/>
              </a:rPr>
              <a:t>Eureka Server is an application that holds the information about all client-service applications. Every Micro service will register into the Eureka server and Eureka server knows all the client applications running on each port and IP address. Eureka Server is also known as Discover Server.</a:t>
            </a:r>
          </a:p>
          <a:p>
            <a:pPr marL="25400" indent="0">
              <a:buNone/>
            </a:pPr>
            <a:r>
              <a:rPr lang="en-US" b="0" i="0" dirty="0">
                <a:solidFill>
                  <a:srgbClr val="E8EAED"/>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0785A05-FF48-8753-3AAA-413F957BAED4}"/>
              </a:ext>
            </a:extLst>
          </p:cNvPr>
          <p:cNvPicPr>
            <a:picLocks noChangeAspect="1"/>
          </p:cNvPicPr>
          <p:nvPr/>
        </p:nvPicPr>
        <p:blipFill>
          <a:blip r:embed="rId2"/>
          <a:stretch>
            <a:fillRect/>
          </a:stretch>
        </p:blipFill>
        <p:spPr>
          <a:xfrm>
            <a:off x="6387548" y="2599193"/>
            <a:ext cx="5731510" cy="1971040"/>
          </a:xfrm>
          <a:prstGeom prst="rect">
            <a:avLst/>
          </a:prstGeom>
        </p:spPr>
      </p:pic>
      <p:pic>
        <p:nvPicPr>
          <p:cNvPr id="7" name="Picture 6">
            <a:extLst>
              <a:ext uri="{FF2B5EF4-FFF2-40B4-BE49-F238E27FC236}">
                <a16:creationId xmlns:a16="http://schemas.microsoft.com/office/drawing/2014/main" id="{CDA432D9-89C4-0E71-E67A-DB496ADFF907}"/>
              </a:ext>
            </a:extLst>
          </p:cNvPr>
          <p:cNvPicPr>
            <a:picLocks noChangeAspect="1"/>
          </p:cNvPicPr>
          <p:nvPr/>
        </p:nvPicPr>
        <p:blipFill>
          <a:blip r:embed="rId3"/>
          <a:stretch>
            <a:fillRect/>
          </a:stretch>
        </p:blipFill>
        <p:spPr>
          <a:xfrm>
            <a:off x="6387548" y="4752795"/>
            <a:ext cx="5731510" cy="1986280"/>
          </a:xfrm>
          <a:prstGeom prst="rect">
            <a:avLst/>
          </a:prstGeom>
        </p:spPr>
      </p:pic>
      <p:pic>
        <p:nvPicPr>
          <p:cNvPr id="8" name="Picture 7">
            <a:extLst>
              <a:ext uri="{FF2B5EF4-FFF2-40B4-BE49-F238E27FC236}">
                <a16:creationId xmlns:a16="http://schemas.microsoft.com/office/drawing/2014/main" id="{4F09C535-E581-3D2D-2E38-562F4DA48865}"/>
              </a:ext>
            </a:extLst>
          </p:cNvPr>
          <p:cNvPicPr>
            <a:picLocks noChangeAspect="1"/>
          </p:cNvPicPr>
          <p:nvPr/>
        </p:nvPicPr>
        <p:blipFill>
          <a:blip r:embed="rId4"/>
          <a:stretch>
            <a:fillRect/>
          </a:stretch>
        </p:blipFill>
        <p:spPr>
          <a:xfrm>
            <a:off x="516890" y="2501624"/>
            <a:ext cx="5731510" cy="1993900"/>
          </a:xfrm>
          <a:prstGeom prst="rect">
            <a:avLst/>
          </a:prstGeom>
        </p:spPr>
      </p:pic>
      <p:sp>
        <p:nvSpPr>
          <p:cNvPr id="9" name="TextBox 8">
            <a:extLst>
              <a:ext uri="{FF2B5EF4-FFF2-40B4-BE49-F238E27FC236}">
                <a16:creationId xmlns:a16="http://schemas.microsoft.com/office/drawing/2014/main" id="{77EA9C5D-35ED-66AD-5AF8-0C798B29DC6F}"/>
              </a:ext>
            </a:extLst>
          </p:cNvPr>
          <p:cNvSpPr txBox="1"/>
          <p:nvPr/>
        </p:nvSpPr>
        <p:spPr>
          <a:xfrm>
            <a:off x="3637722" y="3140765"/>
            <a:ext cx="2166731"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Inventory Service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112F1CF-6FCA-BB9D-638A-127794051826}"/>
              </a:ext>
            </a:extLst>
          </p:cNvPr>
          <p:cNvSpPr txBox="1"/>
          <p:nvPr/>
        </p:nvSpPr>
        <p:spPr>
          <a:xfrm>
            <a:off x="9601200" y="3319670"/>
            <a:ext cx="2073910"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Product Service </a:t>
            </a:r>
            <a:endParaRPr lang="en-IN" dirty="0">
              <a:solidFill>
                <a:srgbClr val="FF0000"/>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BEEAE20-C01F-CA6A-3820-87D1627371FB}"/>
              </a:ext>
            </a:extLst>
          </p:cNvPr>
          <p:cNvSpPr txBox="1"/>
          <p:nvPr/>
        </p:nvSpPr>
        <p:spPr>
          <a:xfrm>
            <a:off x="9601200" y="5200329"/>
            <a:ext cx="2378710"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Order service </a:t>
            </a:r>
            <a:endParaRPr lang="en-IN" dirty="0">
              <a:solidFill>
                <a:srgbClr val="FF0000"/>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11D466A-C30A-538B-E0ED-DF397AB81FB8}"/>
              </a:ext>
            </a:extLst>
          </p:cNvPr>
          <p:cNvPicPr>
            <a:picLocks noChangeAspect="1"/>
          </p:cNvPicPr>
          <p:nvPr/>
        </p:nvPicPr>
        <p:blipFill>
          <a:blip r:embed="rId5"/>
          <a:stretch>
            <a:fillRect/>
          </a:stretch>
        </p:blipFill>
        <p:spPr>
          <a:xfrm>
            <a:off x="410928" y="4752795"/>
            <a:ext cx="5731510" cy="1988820"/>
          </a:xfrm>
          <a:prstGeom prst="rect">
            <a:avLst/>
          </a:prstGeom>
        </p:spPr>
      </p:pic>
      <p:sp>
        <p:nvSpPr>
          <p:cNvPr id="13" name="TextBox 12">
            <a:extLst>
              <a:ext uri="{FF2B5EF4-FFF2-40B4-BE49-F238E27FC236}">
                <a16:creationId xmlns:a16="http://schemas.microsoft.com/office/drawing/2014/main" id="{6CFAA43F-93CE-8AA8-B3A8-74028CD0E31D}"/>
              </a:ext>
            </a:extLst>
          </p:cNvPr>
          <p:cNvSpPr txBox="1"/>
          <p:nvPr/>
        </p:nvSpPr>
        <p:spPr>
          <a:xfrm>
            <a:off x="3806687" y="5244547"/>
            <a:ext cx="2196603"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API GATEWAY SERVICE</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64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Uses Of Eureka Server </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4A6B7C9-AB51-7A97-91A2-77FA3D66F47D}"/>
              </a:ext>
            </a:extLst>
          </p:cNvPr>
          <p:cNvSpPr>
            <a:spLocks noGrp="1"/>
          </p:cNvSpPr>
          <p:nvPr>
            <p:ph type="body" idx="1"/>
          </p:nvPr>
        </p:nvSpPr>
        <p:spPr/>
        <p:txBody>
          <a:bodyPr/>
          <a:lstStyle/>
          <a:p>
            <a:r>
              <a:rPr lang="en-US" sz="1400" b="0" i="0" dirty="0">
                <a:solidFill>
                  <a:schemeClr val="tx1"/>
                </a:solidFill>
                <a:effectLst/>
                <a:latin typeface="Times New Roman" panose="02020603050405020304" pitchFamily="18" charset="0"/>
                <a:cs typeface="Times New Roman" panose="02020603050405020304" pitchFamily="18" charset="0"/>
              </a:rPr>
              <a:t>Eureka Server is an application that holds the information about all client-service applications. Every Micro service will register into the Eureka server and Eureka server knows all the client applications running on each port and IP address. Eureka Server is also known as Discover Server.</a:t>
            </a:r>
          </a:p>
          <a:p>
            <a:pPr marL="25400" indent="0">
              <a:buNone/>
            </a:pPr>
            <a:r>
              <a:rPr lang="en-US" b="0" i="0" dirty="0">
                <a:solidFill>
                  <a:srgbClr val="E8EAED"/>
                </a:solidFill>
                <a:effectLst/>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B145089-E9DD-DF28-48F2-EC3EFBFDE436}"/>
              </a:ext>
            </a:extLst>
          </p:cNvPr>
          <p:cNvPicPr>
            <a:picLocks noChangeAspect="1"/>
          </p:cNvPicPr>
          <p:nvPr/>
        </p:nvPicPr>
        <p:blipFill>
          <a:blip r:embed="rId2"/>
          <a:stretch>
            <a:fillRect/>
          </a:stretch>
        </p:blipFill>
        <p:spPr>
          <a:xfrm>
            <a:off x="1063486" y="2704768"/>
            <a:ext cx="9660835" cy="3924631"/>
          </a:xfrm>
          <a:prstGeom prst="rect">
            <a:avLst/>
          </a:prstGeom>
        </p:spPr>
      </p:pic>
      <p:sp>
        <p:nvSpPr>
          <p:cNvPr id="9" name="TextBox 8">
            <a:extLst>
              <a:ext uri="{FF2B5EF4-FFF2-40B4-BE49-F238E27FC236}">
                <a16:creationId xmlns:a16="http://schemas.microsoft.com/office/drawing/2014/main" id="{50F83AF7-6CD6-7230-3648-249462C50863}"/>
              </a:ext>
            </a:extLst>
          </p:cNvPr>
          <p:cNvSpPr txBox="1"/>
          <p:nvPr/>
        </p:nvSpPr>
        <p:spPr>
          <a:xfrm>
            <a:off x="6649278" y="3279913"/>
            <a:ext cx="3279913" cy="307777"/>
          </a:xfrm>
          <a:prstGeom prst="rect">
            <a:avLst/>
          </a:prstGeom>
          <a:noFill/>
        </p:spPr>
        <p:txBody>
          <a:bodyPr wrap="square" rtlCol="0">
            <a:spAutoFit/>
          </a:bodyPr>
          <a:lstStyle/>
          <a:p>
            <a:r>
              <a:rPr lang="en-US" dirty="0">
                <a:solidFill>
                  <a:srgbClr val="FF0000"/>
                </a:solidFill>
                <a:latin typeface="Times New Roman" panose="02020603050405020304" pitchFamily="18" charset="0"/>
                <a:cs typeface="Times New Roman" panose="02020603050405020304" pitchFamily="18" charset="0"/>
              </a:rPr>
              <a:t>ALL services Add into the Eureka Services</a:t>
            </a:r>
            <a:endParaRPr lang="en-IN"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4029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Cloud Platform </a:t>
            </a:r>
            <a:r>
              <a:rPr lang="en-IN" dirty="0" err="1">
                <a:latin typeface="Times New Roman" panose="02020603050405020304" pitchFamily="18" charset="0"/>
                <a:cs typeface="Times New Roman" panose="02020603050405020304" pitchFamily="18" charset="0"/>
              </a:rPr>
              <a:t>Comparition</a:t>
            </a:r>
            <a:r>
              <a:rPr lang="en-IN" dirty="0">
                <a:latin typeface="Times New Roman" panose="02020603050405020304" pitchFamily="18" charset="0"/>
                <a:cs typeface="Times New Roman" panose="02020603050405020304" pitchFamily="18" charset="0"/>
              </a:rPr>
              <a:t> </a:t>
            </a:r>
          </a:p>
        </p:txBody>
      </p:sp>
      <p:graphicFrame>
        <p:nvGraphicFramePr>
          <p:cNvPr id="4" name="Table 3">
            <a:extLst>
              <a:ext uri="{FF2B5EF4-FFF2-40B4-BE49-F238E27FC236}">
                <a16:creationId xmlns:a16="http://schemas.microsoft.com/office/drawing/2014/main" id="{D711A5D5-4B49-1D8E-3000-D93B0590EB82}"/>
              </a:ext>
            </a:extLst>
          </p:cNvPr>
          <p:cNvGraphicFramePr>
            <a:graphicFrameLocks noGrp="1"/>
          </p:cNvGraphicFramePr>
          <p:nvPr>
            <p:extLst>
              <p:ext uri="{D42A27DB-BD31-4B8C-83A1-F6EECF244321}">
                <p14:modId xmlns:p14="http://schemas.microsoft.com/office/powerpoint/2010/main" val="3730304498"/>
              </p:ext>
            </p:extLst>
          </p:nvPr>
        </p:nvGraphicFramePr>
        <p:xfrm>
          <a:off x="535968" y="1438382"/>
          <a:ext cx="10972800" cy="4501135"/>
        </p:xfrm>
        <a:graphic>
          <a:graphicData uri="http://schemas.openxmlformats.org/drawingml/2006/table">
            <a:tbl>
              <a:tblPr firstRow="1" bandRow="1">
                <a:tableStyleId>{22B34F78-8543-4E4F-8F74-728554A11E9C}</a:tableStyleId>
              </a:tblPr>
              <a:tblGrid>
                <a:gridCol w="2743200">
                  <a:extLst>
                    <a:ext uri="{9D8B030D-6E8A-4147-A177-3AD203B41FA5}">
                      <a16:colId xmlns:a16="http://schemas.microsoft.com/office/drawing/2014/main" val="1710447204"/>
                    </a:ext>
                  </a:extLst>
                </a:gridCol>
                <a:gridCol w="2743200">
                  <a:extLst>
                    <a:ext uri="{9D8B030D-6E8A-4147-A177-3AD203B41FA5}">
                      <a16:colId xmlns:a16="http://schemas.microsoft.com/office/drawing/2014/main" val="885593208"/>
                    </a:ext>
                  </a:extLst>
                </a:gridCol>
                <a:gridCol w="2743200">
                  <a:extLst>
                    <a:ext uri="{9D8B030D-6E8A-4147-A177-3AD203B41FA5}">
                      <a16:colId xmlns:a16="http://schemas.microsoft.com/office/drawing/2014/main" val="998936558"/>
                    </a:ext>
                  </a:extLst>
                </a:gridCol>
                <a:gridCol w="2743200">
                  <a:extLst>
                    <a:ext uri="{9D8B030D-6E8A-4147-A177-3AD203B41FA5}">
                      <a16:colId xmlns:a16="http://schemas.microsoft.com/office/drawing/2014/main" val="3337034766"/>
                    </a:ext>
                  </a:extLst>
                </a:gridCol>
              </a:tblGrid>
              <a:tr h="1106662">
                <a:tc>
                  <a:txBody>
                    <a:bodyPr/>
                    <a:lstStyle/>
                    <a:p>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AWS (Amazon Web Services)</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Azure</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Google Cloud</a:t>
                      </a:r>
                      <a:endParaRPr lang="en-IN"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68033842"/>
                  </a:ext>
                </a:extLst>
              </a:tr>
              <a:tr h="1131491">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Strengths:</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Comprehensive suite of cloud computing services, excellent support, and strong community backing.</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Extensive services and tools, highly available and reliable.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Excellent support for machine learning and artificial intelligence applications.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35883402"/>
                  </a:ext>
                </a:extLst>
              </a:tr>
              <a:tr h="1131491">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Weaknesses:</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Complex pricing model, can be expensive depending on usage.</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Lacks support for some popular third-party tools and libraries.</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Smaller user base compared to AWS and Azure, more niche services.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4160310"/>
                  </a:ext>
                </a:extLst>
              </a:tr>
              <a:tr h="1131491">
                <a:tc>
                  <a:txBody>
                    <a:bodyPr/>
                    <a:lstStyle/>
                    <a:p>
                      <a:r>
                        <a:rPr lang="en-IN" sz="28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Fits:</a:t>
                      </a:r>
                      <a:endParaRPr lang="en-IN" sz="28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Well with large-scale applications requiring extensive infrastructure management.</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Appeals to organizations with an existing Microsoft ecosystem.</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Best suited for organizations heavily investing in data analytics and AI technologies.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26918334"/>
                  </a:ext>
                </a:extLst>
              </a:tr>
            </a:tbl>
          </a:graphicData>
        </a:graphic>
      </p:graphicFrame>
    </p:spTree>
    <p:extLst>
      <p:ext uri="{BB962C8B-B14F-4D97-AF65-F5344CB8AC3E}">
        <p14:creationId xmlns:p14="http://schemas.microsoft.com/office/powerpoint/2010/main" val="1284878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F9BB-7570-60E4-0273-95C7C3C1E7D5}"/>
              </a:ext>
            </a:extLst>
          </p:cNvPr>
          <p:cNvSpPr>
            <a:spLocks noGrp="1"/>
          </p:cNvSpPr>
          <p:nvPr>
            <p:ph type="title"/>
          </p:nvPr>
        </p:nvSpPr>
        <p:spPr>
          <a:xfrm>
            <a:off x="762000" y="211282"/>
            <a:ext cx="10972800" cy="857230"/>
          </a:xfrm>
        </p:spPr>
        <p:txBody>
          <a:bodyPr>
            <a:normAutofit/>
          </a:bodyPr>
          <a:lstStyle/>
          <a:p>
            <a:r>
              <a:rPr lang="en-IN" sz="3000" b="1" dirty="0">
                <a:latin typeface="Times New Roman" panose="02020603050405020304" pitchFamily="18" charset="0"/>
                <a:cs typeface="Times New Roman" panose="02020603050405020304" pitchFamily="18" charset="0"/>
              </a:rPr>
              <a:t>Comparison based on suitability of different microservice </a:t>
            </a:r>
          </a:p>
        </p:txBody>
      </p:sp>
      <p:sp>
        <p:nvSpPr>
          <p:cNvPr id="3" name="Text Placeholder 2">
            <a:extLst>
              <a:ext uri="{FF2B5EF4-FFF2-40B4-BE49-F238E27FC236}">
                <a16:creationId xmlns:a16="http://schemas.microsoft.com/office/drawing/2014/main" id="{74A6B7C9-AB51-7A97-91A2-77FA3D66F47D}"/>
              </a:ext>
            </a:extLst>
          </p:cNvPr>
          <p:cNvSpPr>
            <a:spLocks noGrp="1"/>
          </p:cNvSpPr>
          <p:nvPr>
            <p:ph type="body" idx="1"/>
          </p:nvPr>
        </p:nvSpPr>
        <p:spPr>
          <a:xfrm>
            <a:off x="762000" y="883578"/>
            <a:ext cx="10972800" cy="5086761"/>
          </a:xfrm>
        </p:spPr>
        <p:txBody>
          <a:bodyPr>
            <a:noAutofit/>
          </a:bodyPr>
          <a:lstStyle/>
          <a:p>
            <a:pPr marL="25400" indent="0" algn="l">
              <a:buNone/>
            </a:pPr>
            <a:r>
              <a:rPr lang="en-US" sz="1600" b="1" i="0" dirty="0">
                <a:solidFill>
                  <a:schemeClr val="tx1"/>
                </a:solidFill>
                <a:effectLst/>
                <a:latin typeface="Times New Roman" panose="02020603050405020304" pitchFamily="18" charset="0"/>
                <a:cs typeface="Times New Roman" panose="02020603050405020304" pitchFamily="18" charset="0"/>
              </a:rPr>
              <a:t>Authentication and Authorization Microservice:</a:t>
            </a:r>
          </a:p>
          <a:p>
            <a:pPr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AWS:</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Suitability:</a:t>
            </a:r>
            <a:r>
              <a:rPr lang="en-US" sz="1400" b="0" i="0" dirty="0">
                <a:solidFill>
                  <a:schemeClr val="tx1"/>
                </a:solidFill>
                <a:effectLst/>
                <a:latin typeface="Times New Roman" panose="02020603050405020304" pitchFamily="18" charset="0"/>
                <a:cs typeface="Times New Roman" panose="02020603050405020304" pitchFamily="18" charset="0"/>
              </a:rPr>
              <a:t> Amazon Cognito provides a fully managed authentication service, and AWS Identity and Access Management (IAM) can handle access control for AWS resources, making it suitable for an Authentication and Authorization Microservice.</a:t>
            </a:r>
          </a:p>
          <a:p>
            <a:pPr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Azure:</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Suitability:</a:t>
            </a:r>
            <a:r>
              <a:rPr lang="en-US" sz="1400" b="0" i="0" dirty="0">
                <a:solidFill>
                  <a:schemeClr val="tx1"/>
                </a:solidFill>
                <a:effectLst/>
                <a:latin typeface="Times New Roman" panose="02020603050405020304" pitchFamily="18" charset="0"/>
                <a:cs typeface="Times New Roman" panose="02020603050405020304" pitchFamily="18" charset="0"/>
              </a:rPr>
              <a:t> Azure Active Directory is a comprehensive identity and access management service that can handle authentication and authorization needs for microservices in Azure.</a:t>
            </a:r>
          </a:p>
          <a:p>
            <a:pPr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Google Cloud:</a:t>
            </a:r>
            <a:endParaRPr lang="en-US"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Suitability:</a:t>
            </a:r>
            <a:r>
              <a:rPr lang="en-US" sz="1400" b="0" i="0" dirty="0">
                <a:solidFill>
                  <a:schemeClr val="tx1"/>
                </a:solidFill>
                <a:effectLst/>
                <a:latin typeface="Times New Roman" panose="02020603050405020304" pitchFamily="18" charset="0"/>
                <a:cs typeface="Times New Roman" panose="02020603050405020304" pitchFamily="18" charset="0"/>
              </a:rPr>
              <a:t> Cloud Identity Platform provides identity and access management services, making it suitable for handling authentication and authorization for microservices in Google Cloud.</a:t>
            </a:r>
          </a:p>
          <a:p>
            <a:pPr marL="25400" indent="0" algn="l">
              <a:buNone/>
            </a:pPr>
            <a:r>
              <a:rPr lang="en-IN" sz="1600" b="1" i="0" dirty="0">
                <a:solidFill>
                  <a:schemeClr val="tx1"/>
                </a:solidFill>
                <a:effectLst/>
                <a:latin typeface="Times New Roman" panose="02020603050405020304" pitchFamily="18" charset="0"/>
                <a:cs typeface="Times New Roman" panose="02020603050405020304" pitchFamily="18" charset="0"/>
              </a:rPr>
              <a:t>Inventory Service:</a:t>
            </a:r>
          </a:p>
          <a:p>
            <a:pPr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AWS:</a:t>
            </a:r>
            <a:endParaRPr lang="en-IN"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Suitability:</a:t>
            </a:r>
            <a:r>
              <a:rPr lang="en-IN" sz="1400" b="0" i="0" dirty="0">
                <a:solidFill>
                  <a:schemeClr val="tx1"/>
                </a:solidFill>
                <a:effectLst/>
                <a:latin typeface="Times New Roman" panose="02020603050405020304" pitchFamily="18" charset="0"/>
                <a:cs typeface="Times New Roman" panose="02020603050405020304" pitchFamily="18" charset="0"/>
              </a:rPr>
              <a:t> AWS provides various services like AWS Lambda for serverless computing and Amazon DynamoDB for NoSQL database, which can be suitable for implementing an Inventory Service. AWS also offers managed container services like ECS and EKS for more complex scenarios.</a:t>
            </a:r>
          </a:p>
          <a:p>
            <a:pPr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Azure:</a:t>
            </a:r>
            <a:endParaRPr lang="en-IN"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Suitability:</a:t>
            </a:r>
            <a:r>
              <a:rPr lang="en-IN" sz="1400" b="0" i="0" dirty="0">
                <a:solidFill>
                  <a:schemeClr val="tx1"/>
                </a:solidFill>
                <a:effectLst/>
                <a:latin typeface="Times New Roman" panose="02020603050405020304" pitchFamily="18" charset="0"/>
                <a:cs typeface="Times New Roman" panose="02020603050405020304" pitchFamily="18" charset="0"/>
              </a:rPr>
              <a:t> Azure offers Azure Functions for serverless computing and Azure Cosmos DB for a globally distributed, multi-model database, which can be well-suited for an Inventory Service. Azure Kubernetes Service (AKS) can handle containerized workloads.</a:t>
            </a:r>
          </a:p>
          <a:p>
            <a:pPr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Google Cloud:</a:t>
            </a:r>
            <a:endParaRPr lang="en-IN" sz="14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IN" sz="1400" b="1" i="0" dirty="0">
                <a:solidFill>
                  <a:schemeClr val="tx1"/>
                </a:solidFill>
                <a:effectLst/>
                <a:latin typeface="Times New Roman" panose="02020603050405020304" pitchFamily="18" charset="0"/>
                <a:cs typeface="Times New Roman" panose="02020603050405020304" pitchFamily="18" charset="0"/>
              </a:rPr>
              <a:t>Suitability:</a:t>
            </a:r>
            <a:r>
              <a:rPr lang="en-IN" sz="1400" b="0" i="0" dirty="0">
                <a:solidFill>
                  <a:schemeClr val="tx1"/>
                </a:solidFill>
                <a:effectLst/>
                <a:latin typeface="Times New Roman" panose="02020603050405020304" pitchFamily="18" charset="0"/>
                <a:cs typeface="Times New Roman" panose="02020603050405020304" pitchFamily="18" charset="0"/>
              </a:rPr>
              <a:t> Google Cloud provides Cloud Functions for serverless computing and Cloud </a:t>
            </a:r>
            <a:r>
              <a:rPr lang="en-IN" sz="1400" b="0" i="0" dirty="0" err="1">
                <a:solidFill>
                  <a:schemeClr val="tx1"/>
                </a:solidFill>
                <a:effectLst/>
                <a:latin typeface="Times New Roman" panose="02020603050405020304" pitchFamily="18" charset="0"/>
                <a:cs typeface="Times New Roman" panose="02020603050405020304" pitchFamily="18" charset="0"/>
              </a:rPr>
              <a:t>Firestore</a:t>
            </a:r>
            <a:r>
              <a:rPr lang="en-IN" sz="1400" b="0" i="0" dirty="0">
                <a:solidFill>
                  <a:schemeClr val="tx1"/>
                </a:solidFill>
                <a:effectLst/>
                <a:latin typeface="Times New Roman" panose="02020603050405020304" pitchFamily="18" charset="0"/>
                <a:cs typeface="Times New Roman" panose="02020603050405020304" pitchFamily="18" charset="0"/>
              </a:rPr>
              <a:t> for a NoSQL database, making it suitable for the Inventory Service. Google Kubernetes Engine (GKE) can be used for container orchestration.</a:t>
            </a:r>
          </a:p>
          <a:p>
            <a:pPr marL="457200" lvl="1" indent="0" algn="l">
              <a:buNone/>
            </a:pPr>
            <a:endParaRPr lang="en-US" sz="1400" b="0" i="0" dirty="0">
              <a:solidFill>
                <a:schemeClr val="tx1"/>
              </a:solidFill>
              <a:effectLst/>
              <a:latin typeface="Times New Roman" panose="02020603050405020304" pitchFamily="18" charset="0"/>
              <a:cs typeface="Times New Roman" panose="02020603050405020304" pitchFamily="18" charset="0"/>
            </a:endParaRPr>
          </a:p>
          <a:p>
            <a:endParaRPr lang="en-IN" sz="1400" dirty="0"/>
          </a:p>
        </p:txBody>
      </p:sp>
    </p:spTree>
    <p:extLst>
      <p:ext uri="{BB962C8B-B14F-4D97-AF65-F5344CB8AC3E}">
        <p14:creationId xmlns:p14="http://schemas.microsoft.com/office/powerpoint/2010/main" val="119328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C65606ED-631C-DAE1-0064-0F863268D8B8}"/>
              </a:ext>
            </a:extLst>
          </p:cNvPr>
          <p:cNvSpPr txBox="1"/>
          <p:nvPr/>
        </p:nvSpPr>
        <p:spPr>
          <a:xfrm>
            <a:off x="246580" y="431515"/>
            <a:ext cx="11640620" cy="5816977"/>
          </a:xfrm>
          <a:prstGeom prst="rect">
            <a:avLst/>
          </a:prstGeom>
          <a:noFill/>
        </p:spPr>
        <p:txBody>
          <a:bodyPr wrap="square" rtlCol="0">
            <a:spAutoFit/>
          </a:bodyPr>
          <a:lstStyle/>
          <a:p>
            <a:pPr algn="l"/>
            <a:r>
              <a:rPr lang="en-US" sz="1600" b="1" i="0" dirty="0">
                <a:solidFill>
                  <a:schemeClr val="tx1"/>
                </a:solidFill>
                <a:effectLst/>
                <a:latin typeface="Times New Roman" panose="02020603050405020304" pitchFamily="18" charset="0"/>
                <a:cs typeface="Times New Roman" panose="02020603050405020304" pitchFamily="18" charset="0"/>
              </a:rPr>
              <a:t>Product Service:</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AWS:</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AWS Lambda and Amazon DynamoDB can be utilized for a serverless and scalable Product Service. AWS also offers managed services for relational databases like Amazon RDS.</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Azure: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Azure Functions and Azure Cosmos DB are suitable for a serverless and globally distributed Product Service. Azure SQL Database is available for relational data storage.</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Google Cloud:</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Cloud Functions and Cloud </a:t>
            </a:r>
            <a:r>
              <a:rPr lang="en-US" sz="1200" b="0" i="0" dirty="0" err="1">
                <a:solidFill>
                  <a:schemeClr val="tx1"/>
                </a:solidFill>
                <a:effectLst/>
                <a:latin typeface="Times New Roman" panose="02020603050405020304" pitchFamily="18" charset="0"/>
                <a:cs typeface="Times New Roman" panose="02020603050405020304" pitchFamily="18" charset="0"/>
              </a:rPr>
              <a:t>Firestore</a:t>
            </a:r>
            <a:r>
              <a:rPr lang="en-US" sz="1200" b="0" i="0" dirty="0">
                <a:solidFill>
                  <a:schemeClr val="tx1"/>
                </a:solidFill>
                <a:effectLst/>
                <a:latin typeface="Times New Roman" panose="02020603050405020304" pitchFamily="18" charset="0"/>
                <a:cs typeface="Times New Roman" panose="02020603050405020304" pitchFamily="18" charset="0"/>
              </a:rPr>
              <a:t> can be used for a serverless and scalable Product Service. Google Cloud also provides Cloud SQL for relational database needs.</a:t>
            </a:r>
          </a:p>
          <a:p>
            <a:pPr algn="l"/>
            <a:r>
              <a:rPr lang="en-US" sz="1600" b="1" i="0" dirty="0">
                <a:solidFill>
                  <a:schemeClr val="tx1"/>
                </a:solidFill>
                <a:effectLst/>
                <a:latin typeface="Times New Roman" panose="02020603050405020304" pitchFamily="18" charset="0"/>
                <a:cs typeface="Times New Roman" panose="02020603050405020304" pitchFamily="18" charset="0"/>
              </a:rPr>
              <a:t>Order Service:</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AWS:</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AWS Lambda and Amazon DynamoDB can be leveraged for a serverless and scalable Order Service. AWS Step Functions can be useful for orchestrating complex workflows.</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Azure: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Azure Functions and Azure Cosmos DB are suitable for a serverless and globally distributed Order Service. Azure Logic Apps can help in orchestrating workflows.</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Google Cloud:</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Cloud Functions and Cloud </a:t>
            </a:r>
            <a:r>
              <a:rPr lang="en-US" sz="1200" b="0" i="0" dirty="0" err="1">
                <a:solidFill>
                  <a:schemeClr val="tx1"/>
                </a:solidFill>
                <a:effectLst/>
                <a:latin typeface="Times New Roman" panose="02020603050405020304" pitchFamily="18" charset="0"/>
                <a:cs typeface="Times New Roman" panose="02020603050405020304" pitchFamily="18" charset="0"/>
              </a:rPr>
              <a:t>Firestore</a:t>
            </a:r>
            <a:r>
              <a:rPr lang="en-US" sz="1200" b="0" i="0" dirty="0">
                <a:solidFill>
                  <a:schemeClr val="tx1"/>
                </a:solidFill>
                <a:effectLst/>
                <a:latin typeface="Times New Roman" panose="02020603050405020304" pitchFamily="18" charset="0"/>
                <a:cs typeface="Times New Roman" panose="02020603050405020304" pitchFamily="18" charset="0"/>
              </a:rPr>
              <a:t> can be utilized for a serverless and scalable Order Service. Google Cloud Composer can be used for workflow orchestration.</a:t>
            </a:r>
          </a:p>
          <a:p>
            <a:pPr algn="l"/>
            <a:r>
              <a:rPr lang="en-US" sz="1600" b="1" i="0" dirty="0">
                <a:solidFill>
                  <a:schemeClr val="tx1"/>
                </a:solidFill>
                <a:effectLst/>
                <a:latin typeface="Times New Roman" panose="02020603050405020304" pitchFamily="18" charset="0"/>
                <a:cs typeface="Times New Roman" panose="02020603050405020304" pitchFamily="18" charset="0"/>
              </a:rPr>
              <a:t>Notification Service:</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AWS:</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AWS Simple Notification Service (SNS) and AWS Lambda can be used for a scalable and serverless Notification Service. SNS supports various messaging protocols.</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Azure:</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Azure Event Grid and Azure Functions are suitable for building event-driven Notification Services. Azure Notification Hubs can be used for mobile push notifications.</a:t>
            </a:r>
          </a:p>
          <a:p>
            <a:pPr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Google Cloud:</a:t>
            </a:r>
            <a:endParaRPr lang="en-US" sz="12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200" b="1" i="0" dirty="0">
                <a:solidFill>
                  <a:schemeClr val="tx1"/>
                </a:solidFill>
                <a:effectLst/>
                <a:latin typeface="Times New Roman" panose="02020603050405020304" pitchFamily="18" charset="0"/>
                <a:cs typeface="Times New Roman" panose="02020603050405020304" pitchFamily="18" charset="0"/>
              </a:rPr>
              <a:t>Suitability:</a:t>
            </a:r>
            <a:r>
              <a:rPr lang="en-US" sz="1200" b="0" i="0" dirty="0">
                <a:solidFill>
                  <a:schemeClr val="tx1"/>
                </a:solidFill>
                <a:effectLst/>
                <a:latin typeface="Times New Roman" panose="02020603050405020304" pitchFamily="18" charset="0"/>
                <a:cs typeface="Times New Roman" panose="02020603050405020304" pitchFamily="18" charset="0"/>
              </a:rPr>
              <a:t> Cloud Pub/Sub and Cloud Functions can be utilized for building a scalable and serverless Notification Service. Firebase Cloud Messaging (FCM) can be used for mobile push notifications.</a:t>
            </a:r>
          </a:p>
          <a:p>
            <a:endParaRPr lang="en-IN" sz="12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282f09e70d7_0_18"/>
          <p:cNvSpPr txBox="1">
            <a:spLocks noGrp="1"/>
          </p:cNvSpPr>
          <p:nvPr>
            <p:ph type="title"/>
          </p:nvPr>
        </p:nvSpPr>
        <p:spPr>
          <a:xfrm>
            <a:off x="248825" y="149764"/>
            <a:ext cx="10972800" cy="11430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US" b="1" dirty="0">
                <a:latin typeface="Times New Roman"/>
                <a:ea typeface="Times New Roman"/>
                <a:cs typeface="Times New Roman"/>
                <a:sym typeface="Times New Roman"/>
              </a:rPr>
              <a:t>Content</a:t>
            </a:r>
            <a:endParaRPr b="1" dirty="0">
              <a:latin typeface="Times New Roman"/>
              <a:ea typeface="Times New Roman"/>
              <a:cs typeface="Times New Roman"/>
              <a:sym typeface="Times New Roman"/>
            </a:endParaRPr>
          </a:p>
        </p:txBody>
      </p:sp>
      <p:sp>
        <p:nvSpPr>
          <p:cNvPr id="64" name="Google Shape;64;g282f09e70d7_0_18"/>
          <p:cNvSpPr txBox="1">
            <a:spLocks noGrp="1"/>
          </p:cNvSpPr>
          <p:nvPr>
            <p:ph type="body" idx="1"/>
          </p:nvPr>
        </p:nvSpPr>
        <p:spPr>
          <a:xfrm>
            <a:off x="431595" y="1374957"/>
            <a:ext cx="4428081" cy="4562573"/>
          </a:xfrm>
          <a:prstGeom prst="rect">
            <a:avLst/>
          </a:prstGeom>
        </p:spPr>
        <p:txBody>
          <a:bodyPr spcFirstLastPara="1" wrap="square" lIns="91425" tIns="45700" rIns="91425" bIns="45700" anchor="t" anchorCtr="0">
            <a:noAutofit/>
          </a:bodyPr>
          <a:lstStyle/>
          <a:p>
            <a:pPr marL="100206" lvl="0" indent="0" algn="ctr" rtl="0">
              <a:spcBef>
                <a:spcPts val="640"/>
              </a:spcBef>
              <a:spcAft>
                <a:spcPts val="0"/>
              </a:spcAft>
              <a:buSzPts val="2022"/>
              <a:buNone/>
            </a:pPr>
            <a:r>
              <a:rPr lang="en-US" sz="2000" b="1" dirty="0">
                <a:latin typeface="Times New Roman"/>
                <a:ea typeface="Times New Roman"/>
                <a:cs typeface="Times New Roman"/>
                <a:sym typeface="Times New Roman"/>
              </a:rPr>
              <a:t>Mid Term Work </a:t>
            </a:r>
          </a:p>
          <a:p>
            <a:pPr marL="457200" lvl="0" indent="-356994" algn="l" rtl="0">
              <a:spcBef>
                <a:spcPts val="640"/>
              </a:spcBef>
              <a:spcAft>
                <a:spcPts val="0"/>
              </a:spcAft>
              <a:buSzPts val="2022"/>
              <a:buFont typeface="Times New Roman"/>
              <a:buChar char="•"/>
            </a:pPr>
            <a:r>
              <a:rPr lang="en-US" sz="2000" b="1" dirty="0">
                <a:latin typeface="Times New Roman"/>
                <a:ea typeface="Times New Roman"/>
                <a:cs typeface="Times New Roman"/>
                <a:sym typeface="Times New Roman"/>
              </a:rPr>
              <a:t>Abstract</a:t>
            </a:r>
          </a:p>
          <a:p>
            <a:pPr marL="457200" lvl="0" indent="-356994" algn="l" rtl="0">
              <a:spcBef>
                <a:spcPts val="640"/>
              </a:spcBef>
              <a:spcAft>
                <a:spcPts val="0"/>
              </a:spcAft>
              <a:buSzPts val="2022"/>
              <a:buFont typeface="Times New Roman"/>
              <a:buChar char="•"/>
            </a:pPr>
            <a:r>
              <a:rPr lang="en-US" sz="2000" b="1" dirty="0">
                <a:latin typeface="Times New Roman"/>
                <a:ea typeface="Times New Roman"/>
                <a:cs typeface="Times New Roman"/>
                <a:sym typeface="Times New Roman"/>
              </a:rPr>
              <a:t>Introduction 1.1</a:t>
            </a:r>
          </a:p>
          <a:p>
            <a:pPr marL="457200" lvl="0" indent="-356994" algn="l" rtl="0">
              <a:spcBef>
                <a:spcPts val="640"/>
              </a:spcBef>
              <a:spcAft>
                <a:spcPts val="0"/>
              </a:spcAft>
              <a:buSzPts val="2022"/>
              <a:buFont typeface="Times New Roman"/>
              <a:buChar char="•"/>
            </a:pPr>
            <a:r>
              <a:rPr lang="en-US" sz="2000" b="1" dirty="0">
                <a:latin typeface="Times New Roman"/>
                <a:ea typeface="Times New Roman"/>
                <a:cs typeface="Times New Roman"/>
                <a:sym typeface="Times New Roman"/>
              </a:rPr>
              <a:t>Introduction 1.2</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What are microservices?</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How it is different from monolithic </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Benefits of Microservices</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Problem Statement</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Technology stack</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Objective </a:t>
            </a:r>
          </a:p>
          <a:p>
            <a:pPr marL="457200" lvl="0" indent="-356994" algn="l" rtl="0">
              <a:spcBef>
                <a:spcPts val="0"/>
              </a:spcBef>
              <a:spcAft>
                <a:spcPts val="0"/>
              </a:spcAft>
              <a:buSzPts val="2022"/>
              <a:buFont typeface="Times New Roman"/>
              <a:buChar char="•"/>
            </a:pPr>
            <a:r>
              <a:rPr lang="en-US" sz="2000" b="1" dirty="0">
                <a:latin typeface="Times New Roman"/>
                <a:ea typeface="Times New Roman"/>
                <a:cs typeface="Times New Roman"/>
                <a:sym typeface="Times New Roman"/>
              </a:rPr>
              <a:t>Methodology </a:t>
            </a:r>
          </a:p>
          <a:p>
            <a:pPr marL="457200" lvl="0" indent="-356994" algn="l" rtl="0">
              <a:spcBef>
                <a:spcPts val="0"/>
              </a:spcBef>
              <a:spcAft>
                <a:spcPts val="0"/>
              </a:spcAft>
              <a:buSzPts val="2022"/>
              <a:buFont typeface="Times New Roman"/>
              <a:buChar char="•"/>
            </a:pPr>
            <a:r>
              <a:rPr lang="en-US" sz="2000" b="1" dirty="0" err="1">
                <a:latin typeface="Times New Roman"/>
                <a:ea typeface="Times New Roman"/>
                <a:cs typeface="Times New Roman"/>
                <a:sym typeface="Times New Roman"/>
              </a:rPr>
              <a:t>Dockerization</a:t>
            </a:r>
            <a:endParaRPr lang="en-US" sz="2000" b="1" dirty="0">
              <a:latin typeface="Times New Roman"/>
              <a:ea typeface="Times New Roman"/>
              <a:cs typeface="Times New Roman"/>
              <a:sym typeface="Times New Roman"/>
            </a:endParaRPr>
          </a:p>
          <a:p>
            <a:pPr marL="457200" lvl="0" indent="-356994" algn="l" rtl="0">
              <a:spcBef>
                <a:spcPts val="0"/>
              </a:spcBef>
              <a:spcAft>
                <a:spcPts val="0"/>
              </a:spcAft>
              <a:buSzPts val="2022"/>
              <a:buFont typeface="Times New Roman"/>
              <a:buChar char="•"/>
            </a:pPr>
            <a:r>
              <a:rPr lang="en-IN" sz="2000" b="1" dirty="0">
                <a:latin typeface="Times New Roman"/>
                <a:ea typeface="Times New Roman"/>
                <a:cs typeface="Times New Roman"/>
                <a:sym typeface="Times New Roman"/>
              </a:rPr>
              <a:t>Microservices Images</a:t>
            </a:r>
            <a:endParaRPr lang="en-US" sz="2000" b="1" dirty="0">
              <a:latin typeface="Times New Roman"/>
              <a:ea typeface="Times New Roman"/>
              <a:cs typeface="Times New Roman"/>
              <a:sym typeface="Times New Roman"/>
            </a:endParaRPr>
          </a:p>
          <a:p>
            <a:pPr marL="457200" lvl="0" indent="-356994" algn="l" rtl="0">
              <a:lnSpc>
                <a:spcPct val="130000"/>
              </a:lnSpc>
              <a:spcBef>
                <a:spcPts val="0"/>
              </a:spcBef>
              <a:spcAft>
                <a:spcPts val="0"/>
              </a:spcAft>
              <a:buSzPts val="2022"/>
              <a:buFont typeface="Times New Roman"/>
              <a:buChar char="•"/>
            </a:pPr>
            <a:endParaRPr lang="en-US" sz="1800" b="1" dirty="0">
              <a:latin typeface="Times New Roman"/>
              <a:ea typeface="Times New Roman"/>
              <a:cs typeface="Times New Roman"/>
              <a:sym typeface="Times New Roman"/>
            </a:endParaRPr>
          </a:p>
          <a:p>
            <a:pPr marL="100206" lvl="0" indent="0" algn="l" rtl="0">
              <a:lnSpc>
                <a:spcPct val="130000"/>
              </a:lnSpc>
              <a:spcBef>
                <a:spcPts val="0"/>
              </a:spcBef>
              <a:spcAft>
                <a:spcPts val="0"/>
              </a:spcAft>
              <a:buSzPts val="2022"/>
              <a:buNone/>
            </a:pPr>
            <a:endParaRPr lang="en-US" sz="1800" b="1" dirty="0">
              <a:latin typeface="Times New Roman"/>
              <a:ea typeface="Times New Roman"/>
              <a:cs typeface="Times New Roman"/>
              <a:sym typeface="Times New Roman"/>
            </a:endParaRPr>
          </a:p>
          <a:p>
            <a:pPr marL="457200" lvl="0" indent="-292100" algn="l" rtl="0">
              <a:lnSpc>
                <a:spcPct val="80000"/>
              </a:lnSpc>
              <a:spcBef>
                <a:spcPts val="0"/>
              </a:spcBef>
              <a:spcAft>
                <a:spcPts val="0"/>
              </a:spcAft>
              <a:buSzPts val="1000"/>
              <a:buFont typeface="Times New Roman"/>
              <a:buChar char="•"/>
            </a:pPr>
            <a:endParaRPr sz="1800"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A67D3750-13C2-8704-6931-29FB198C54D5}"/>
              </a:ext>
            </a:extLst>
          </p:cNvPr>
          <p:cNvSpPr txBox="1"/>
          <p:nvPr/>
        </p:nvSpPr>
        <p:spPr>
          <a:xfrm>
            <a:off x="7165691" y="1260162"/>
            <a:ext cx="4777484" cy="4093428"/>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End Term Work </a:t>
            </a:r>
          </a:p>
          <a:p>
            <a:pPr marL="285750" indent="-285750">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Cloud Platform Selection</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Container Orchestration </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Deployment Process</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Push to </a:t>
            </a:r>
            <a:r>
              <a:rPr lang="en-IN" sz="2000" b="1" dirty="0" err="1">
                <a:latin typeface="Times New Roman" panose="02020603050405020304" pitchFamily="18" charset="0"/>
                <a:cs typeface="Times New Roman" panose="02020603050405020304" pitchFamily="18" charset="0"/>
              </a:rPr>
              <a:t>Github</a:t>
            </a:r>
            <a:r>
              <a:rPr lang="en-IN" sz="2000" b="1"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IN" sz="2000" b="1" dirty="0" err="1">
                <a:latin typeface="Times New Roman" panose="02020603050405020304" pitchFamily="18" charset="0"/>
                <a:cs typeface="Times New Roman" panose="02020603050405020304" pitchFamily="18" charset="0"/>
              </a:rPr>
              <a:t>Github</a:t>
            </a:r>
            <a:r>
              <a:rPr lang="en-IN" sz="2000" b="1" dirty="0">
                <a:latin typeface="Times New Roman" panose="02020603050405020304" pitchFamily="18" charset="0"/>
                <a:cs typeface="Times New Roman" panose="02020603050405020304" pitchFamily="18" charset="0"/>
              </a:rPr>
              <a:t> link</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Creating Ci/Cd Pipeline</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Deployment using AWS EKS service</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Scaling and load balancing </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Monitoring and Logging </a:t>
            </a:r>
          </a:p>
          <a:p>
            <a:pPr marL="285750" indent="-285750">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Team members and their roles</a:t>
            </a:r>
          </a:p>
          <a:p>
            <a:pPr marL="285750" indent="-285750">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162876F5-EDE2-3975-CA73-127AA4A787F2}"/>
              </a:ext>
            </a:extLst>
          </p:cNvPr>
          <p:cNvSpPr txBox="1"/>
          <p:nvPr/>
        </p:nvSpPr>
        <p:spPr>
          <a:xfrm>
            <a:off x="1633591" y="287676"/>
            <a:ext cx="9503596" cy="646331"/>
          </a:xfrm>
          <a:prstGeom prst="rect">
            <a:avLst/>
          </a:prstGeom>
          <a:noFill/>
        </p:spPr>
        <p:txBody>
          <a:bodyPr wrap="square" rtlCol="0">
            <a:spAutoFit/>
          </a:bodyPr>
          <a:lstStyle/>
          <a:p>
            <a:pPr algn="ctr"/>
            <a:r>
              <a:rPr lang="en-IN" sz="3600" b="1" dirty="0">
                <a:latin typeface="Times New Roman" panose="02020603050405020304" pitchFamily="18" charset="0"/>
                <a:cs typeface="Times New Roman" panose="02020603050405020304" pitchFamily="18" charset="0"/>
              </a:rPr>
              <a:t>Container Orchestration </a:t>
            </a:r>
            <a:endParaRPr lang="en-IN" sz="3600" dirty="0"/>
          </a:p>
        </p:txBody>
      </p:sp>
      <p:sp>
        <p:nvSpPr>
          <p:cNvPr id="3" name="TextBox 2">
            <a:extLst>
              <a:ext uri="{FF2B5EF4-FFF2-40B4-BE49-F238E27FC236}">
                <a16:creationId xmlns:a16="http://schemas.microsoft.com/office/drawing/2014/main" id="{19EEF881-9DA5-5E04-325B-FA70BBC25840}"/>
              </a:ext>
            </a:extLst>
          </p:cNvPr>
          <p:cNvSpPr txBox="1"/>
          <p:nvPr/>
        </p:nvSpPr>
        <p:spPr>
          <a:xfrm>
            <a:off x="239730" y="870989"/>
            <a:ext cx="11712539" cy="1477328"/>
          </a:xfrm>
          <a:prstGeom prst="rect">
            <a:avLst/>
          </a:prstGeom>
          <a:noFill/>
        </p:spPr>
        <p:txBody>
          <a:bodyPr wrap="square" rtlCol="0">
            <a:spAutoFit/>
          </a:bodyPr>
          <a:lstStyle/>
          <a:p>
            <a:r>
              <a:rPr lang="en-US" sz="1800" b="0" i="0" dirty="0">
                <a:solidFill>
                  <a:schemeClr val="tx1"/>
                </a:solidFill>
                <a:effectLst/>
                <a:latin typeface="Times New Roman" panose="02020603050405020304" pitchFamily="18" charset="0"/>
                <a:cs typeface="Times New Roman" panose="02020603050405020304" pitchFamily="18" charset="0"/>
              </a:rPr>
              <a:t>Container orchestration is the process of automating the deployment, scaling, and management of containerized applications. Containers are lightweight, portable, and consistent environments that encapsulate an application and its dependencies. However, when dealing with large and complex systems composed of numerous containers, managing them manually becomes challenging. Container orchestration tools automate these processes to simplify and streamline the overall management of containerized applications.</a:t>
            </a:r>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5200FAD1-ACE3-737D-8282-CD6D7CD966A7}"/>
              </a:ext>
            </a:extLst>
          </p:cNvPr>
          <p:cNvSpPr txBox="1"/>
          <p:nvPr/>
        </p:nvSpPr>
        <p:spPr>
          <a:xfrm>
            <a:off x="573639" y="2485323"/>
            <a:ext cx="11120063" cy="461665"/>
          </a:xfrm>
          <a:prstGeom prst="rect">
            <a:avLst/>
          </a:prstGeom>
          <a:noFill/>
        </p:spPr>
        <p:txBody>
          <a:bodyPr wrap="square" rtlCol="0">
            <a:spAutoFit/>
          </a:bodyPr>
          <a:lstStyle/>
          <a:p>
            <a:pPr algn="ctr"/>
            <a:r>
              <a:rPr lang="en-US" sz="2400" b="1" dirty="0">
                <a:solidFill>
                  <a:schemeClr val="tx1"/>
                </a:solidFill>
                <a:latin typeface="Times New Roman" panose="02020603050405020304" pitchFamily="18" charset="0"/>
                <a:cs typeface="Times New Roman" panose="02020603050405020304" pitchFamily="18" charset="0"/>
              </a:rPr>
              <a:t>H</a:t>
            </a:r>
            <a:r>
              <a:rPr lang="en-US" sz="2400" b="1" i="0" dirty="0">
                <a:solidFill>
                  <a:schemeClr val="tx1"/>
                </a:solidFill>
                <a:effectLst/>
                <a:latin typeface="Times New Roman" panose="02020603050405020304" pitchFamily="18" charset="0"/>
                <a:cs typeface="Times New Roman" panose="02020603050405020304" pitchFamily="18" charset="0"/>
              </a:rPr>
              <a:t>ow container orchestration simplifies deployment, scaling, and management.</a:t>
            </a:r>
            <a:endParaRPr lang="en-IN" sz="24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DF7D1D7-424E-2ACF-C094-EAAB5A12072D}"/>
              </a:ext>
            </a:extLst>
          </p:cNvPr>
          <p:cNvSpPr txBox="1"/>
          <p:nvPr/>
        </p:nvSpPr>
        <p:spPr>
          <a:xfrm>
            <a:off x="277400" y="2887682"/>
            <a:ext cx="11712539" cy="3970318"/>
          </a:xfrm>
          <a:prstGeom prst="rect">
            <a:avLst/>
          </a:prstGeom>
          <a:noFill/>
        </p:spPr>
        <p:txBody>
          <a:bodyPr wrap="square" rtlCol="0">
            <a:spAutoFit/>
          </a:bodyPr>
          <a:lstStyle/>
          <a:p>
            <a:pPr algn="l"/>
            <a:r>
              <a:rPr lang="en-US" b="1" i="0" dirty="0">
                <a:solidFill>
                  <a:schemeClr val="tx1"/>
                </a:solidFill>
                <a:effectLst/>
                <a:latin typeface="Times New Roman" panose="02020603050405020304" pitchFamily="18" charset="0"/>
                <a:cs typeface="Times New Roman" panose="02020603050405020304" pitchFamily="18" charset="0"/>
              </a:rPr>
              <a:t>Efficiency and Consistency:</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Orchestration ensures consistency in deploying applications across various environments, reducing errors and ensuring that the application behaves the same way in development, testing, and production.</a:t>
            </a:r>
          </a:p>
          <a:p>
            <a:pPr algn="l"/>
            <a:r>
              <a:rPr lang="en-US" b="1" i="0" dirty="0">
                <a:solidFill>
                  <a:schemeClr val="tx1"/>
                </a:solidFill>
                <a:effectLst/>
                <a:latin typeface="Times New Roman" panose="02020603050405020304" pitchFamily="18" charset="0"/>
                <a:cs typeface="Times New Roman" panose="02020603050405020304" pitchFamily="18" charset="0"/>
              </a:rPr>
              <a:t>Automated Scaling:</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Container orchestration tools automate the scaling of applications based on demand. This responsiveness allows applications to efficiently handle varying workloads without manual intervention.</a:t>
            </a:r>
          </a:p>
          <a:p>
            <a:pPr algn="l"/>
            <a:r>
              <a:rPr lang="en-US" b="1" i="0" dirty="0">
                <a:solidFill>
                  <a:schemeClr val="tx1"/>
                </a:solidFill>
                <a:effectLst/>
                <a:latin typeface="Times New Roman" panose="02020603050405020304" pitchFamily="18" charset="0"/>
                <a:cs typeface="Times New Roman" panose="02020603050405020304" pitchFamily="18" charset="0"/>
              </a:rPr>
              <a:t>Improved Resource Utilization:</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By automatically managing resource allocation, container orchestration platforms optimize infrastructure usage, reducing costs and improving overall efficiency.</a:t>
            </a:r>
          </a:p>
          <a:p>
            <a:pPr algn="l"/>
            <a:r>
              <a:rPr lang="en-US" b="1" i="0" dirty="0">
                <a:solidFill>
                  <a:schemeClr val="tx1"/>
                </a:solidFill>
                <a:effectLst/>
                <a:latin typeface="Times New Roman" panose="02020603050405020304" pitchFamily="18" charset="0"/>
                <a:cs typeface="Times New Roman" panose="02020603050405020304" pitchFamily="18" charset="0"/>
              </a:rPr>
              <a:t>Simplified Updates and Rollbacks:</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Orchestrators streamline the process of updating applications, making it easier to roll out new features or bug fixes. Automated rollbacks ensure that issues can be quickly addressed without significant downtime.</a:t>
            </a:r>
          </a:p>
          <a:p>
            <a:pPr algn="l"/>
            <a:r>
              <a:rPr lang="en-US" b="1" i="0" dirty="0">
                <a:solidFill>
                  <a:schemeClr val="tx1"/>
                </a:solidFill>
                <a:effectLst/>
                <a:latin typeface="Times New Roman" panose="02020603050405020304" pitchFamily="18" charset="0"/>
                <a:cs typeface="Times New Roman" panose="02020603050405020304" pitchFamily="18" charset="0"/>
              </a:rPr>
              <a:t>Enhanced Availability and Reliability:</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The self-healing capabilities of container orchestration platforms enhance the availability and reliability of applications by automatically recovering from failures.</a:t>
            </a:r>
          </a:p>
          <a:p>
            <a:pPr algn="l"/>
            <a:r>
              <a:rPr lang="en-US" b="1" i="0" dirty="0">
                <a:solidFill>
                  <a:schemeClr val="tx1"/>
                </a:solidFill>
                <a:effectLst/>
                <a:latin typeface="Times New Roman" panose="02020603050405020304" pitchFamily="18" charset="0"/>
                <a:cs typeface="Times New Roman" panose="02020603050405020304" pitchFamily="18" charset="0"/>
              </a:rPr>
              <a:t>Streamlined Operations:</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Orchestration simplifies complex operational tasks, allowing development and operations teams to focus more on building and improving applications rather than dealing with the intricacies of managing individual containers.</a:t>
            </a:r>
          </a:p>
        </p:txBody>
      </p:sp>
    </p:spTree>
    <p:extLst>
      <p:ext uri="{BB962C8B-B14F-4D97-AF65-F5344CB8AC3E}">
        <p14:creationId xmlns:p14="http://schemas.microsoft.com/office/powerpoint/2010/main" val="3982448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238d4b04cc0_1_0"/>
          <p:cNvSpPr txBox="1">
            <a:spLocks noGrp="1"/>
          </p:cNvSpPr>
          <p:nvPr>
            <p:ph type="title"/>
          </p:nvPr>
        </p:nvSpPr>
        <p:spPr>
          <a:xfrm>
            <a:off x="1616800" y="2256450"/>
            <a:ext cx="9487500" cy="2345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5066" b="1" u="sng" dirty="0" err="1">
                <a:latin typeface="Times New Roman" panose="02020603050405020304" pitchFamily="18" charset="0"/>
                <a:ea typeface="Times New Roman"/>
                <a:cs typeface="Times New Roman" panose="02020603050405020304" pitchFamily="18" charset="0"/>
                <a:sym typeface="Times New Roman"/>
              </a:rPr>
              <a:t>Github</a:t>
            </a:r>
            <a:r>
              <a:rPr lang="en-US" sz="5066" b="1" u="sng" dirty="0">
                <a:latin typeface="Times New Roman" panose="02020603050405020304" pitchFamily="18" charset="0"/>
                <a:ea typeface="Times New Roman"/>
                <a:cs typeface="Times New Roman" panose="02020603050405020304" pitchFamily="18" charset="0"/>
                <a:sym typeface="Times New Roman"/>
              </a:rPr>
              <a:t> Link- </a:t>
            </a:r>
            <a:endParaRPr sz="5066" b="1" u="sng"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990"/>
              <a:buFont typeface="Arial"/>
              <a:buNone/>
            </a:pPr>
            <a:endParaRPr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EAA181C-CD8B-4DAB-34A7-62BAAB58720C}"/>
              </a:ext>
            </a:extLst>
          </p:cNvPr>
          <p:cNvSpPr txBox="1"/>
          <p:nvPr/>
        </p:nvSpPr>
        <p:spPr>
          <a:xfrm>
            <a:off x="5775488" y="2696065"/>
            <a:ext cx="6579910" cy="307777"/>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hlinkClick r:id="rId3"/>
              </a:rPr>
              <a:t>https://github.com/p-i-k-l-u/Microservices-Project</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0519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422D0-F882-9389-850F-5960AB455FFF}"/>
              </a:ext>
            </a:extLst>
          </p:cNvPr>
          <p:cNvSpPr>
            <a:spLocks noGrp="1"/>
          </p:cNvSpPr>
          <p:nvPr>
            <p:ph type="title"/>
          </p:nvPr>
        </p:nvSpPr>
        <p:spPr>
          <a:xfrm>
            <a:off x="-123290" y="277402"/>
            <a:ext cx="12192000" cy="739740"/>
          </a:xfrm>
        </p:spPr>
        <p:txBody>
          <a:bodyPr>
            <a:normAutofit/>
          </a:bodyPr>
          <a:lstStyle/>
          <a:p>
            <a:r>
              <a:rPr lang="en-IN" sz="3600" b="1" dirty="0">
                <a:solidFill>
                  <a:schemeClr val="tx1"/>
                </a:solidFill>
                <a:latin typeface="Times New Roman" panose="02020603050405020304" pitchFamily="18" charset="0"/>
                <a:cs typeface="Times New Roman" panose="02020603050405020304" pitchFamily="18" charset="0"/>
              </a:rPr>
              <a:t>Creating Ci/Cd Pipeline </a:t>
            </a:r>
            <a:endParaRPr lang="en-IN" dirty="0">
              <a:solidFill>
                <a:schemeClr val="tx1"/>
              </a:solidFill>
            </a:endParaRPr>
          </a:p>
        </p:txBody>
      </p:sp>
      <p:pic>
        <p:nvPicPr>
          <p:cNvPr id="10" name="Picture 9">
            <a:extLst>
              <a:ext uri="{FF2B5EF4-FFF2-40B4-BE49-F238E27FC236}">
                <a16:creationId xmlns:a16="http://schemas.microsoft.com/office/drawing/2014/main" id="{B05FFB5D-0FAE-7539-CF6A-7AB57A871C60}"/>
              </a:ext>
            </a:extLst>
          </p:cNvPr>
          <p:cNvPicPr>
            <a:picLocks noChangeAspect="1"/>
          </p:cNvPicPr>
          <p:nvPr/>
        </p:nvPicPr>
        <p:blipFill>
          <a:blip r:embed="rId2"/>
          <a:stretch>
            <a:fillRect/>
          </a:stretch>
        </p:blipFill>
        <p:spPr>
          <a:xfrm>
            <a:off x="123290" y="1017142"/>
            <a:ext cx="5822959" cy="4123114"/>
          </a:xfrm>
          <a:prstGeom prst="rect">
            <a:avLst/>
          </a:prstGeom>
        </p:spPr>
      </p:pic>
      <p:pic>
        <p:nvPicPr>
          <p:cNvPr id="12" name="Picture 11">
            <a:extLst>
              <a:ext uri="{FF2B5EF4-FFF2-40B4-BE49-F238E27FC236}">
                <a16:creationId xmlns:a16="http://schemas.microsoft.com/office/drawing/2014/main" id="{37F8890A-B862-4C31-A713-B219F3D682A8}"/>
              </a:ext>
            </a:extLst>
          </p:cNvPr>
          <p:cNvPicPr>
            <a:picLocks noChangeAspect="1"/>
          </p:cNvPicPr>
          <p:nvPr/>
        </p:nvPicPr>
        <p:blipFill>
          <a:blip r:embed="rId3"/>
          <a:stretch>
            <a:fillRect/>
          </a:stretch>
        </p:blipFill>
        <p:spPr>
          <a:xfrm>
            <a:off x="6068766" y="1017141"/>
            <a:ext cx="5877427" cy="3761335"/>
          </a:xfrm>
          <a:prstGeom prst="rect">
            <a:avLst/>
          </a:prstGeom>
        </p:spPr>
      </p:pic>
    </p:spTree>
    <p:extLst>
      <p:ext uri="{BB962C8B-B14F-4D97-AF65-F5344CB8AC3E}">
        <p14:creationId xmlns:p14="http://schemas.microsoft.com/office/powerpoint/2010/main" val="1536901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111-2F79-08BA-22AA-9C23EFD8CD9F}"/>
              </a:ext>
            </a:extLst>
          </p:cNvPr>
          <p:cNvSpPr>
            <a:spLocks noGrp="1"/>
          </p:cNvSpPr>
          <p:nvPr>
            <p:ph type="title"/>
          </p:nvPr>
        </p:nvSpPr>
        <p:spPr>
          <a:xfrm>
            <a:off x="-324465" y="260213"/>
            <a:ext cx="12192000" cy="564910"/>
          </a:xfrm>
        </p:spPr>
        <p:txBody>
          <a:bodyPr>
            <a:noAutofit/>
          </a:bodyPr>
          <a:lstStyle/>
          <a:p>
            <a:r>
              <a:rPr lang="en-US" b="1" dirty="0">
                <a:latin typeface="Times New Roman" panose="02020603050405020304" pitchFamily="18" charset="0"/>
                <a:cs typeface="Times New Roman" panose="02020603050405020304" pitchFamily="18" charset="0"/>
              </a:rPr>
              <a:t>Building The Workflow</a:t>
            </a:r>
          </a:p>
        </p:txBody>
      </p:sp>
      <p:pic>
        <p:nvPicPr>
          <p:cNvPr id="4" name="Picture 3">
            <a:extLst>
              <a:ext uri="{FF2B5EF4-FFF2-40B4-BE49-F238E27FC236}">
                <a16:creationId xmlns:a16="http://schemas.microsoft.com/office/drawing/2014/main" id="{9CF980CA-3DAD-CC56-2018-4E1C0DC5BCBE}"/>
              </a:ext>
            </a:extLst>
          </p:cNvPr>
          <p:cNvPicPr>
            <a:picLocks noChangeAspect="1"/>
          </p:cNvPicPr>
          <p:nvPr/>
        </p:nvPicPr>
        <p:blipFill>
          <a:blip r:embed="rId2"/>
          <a:stretch>
            <a:fillRect/>
          </a:stretch>
        </p:blipFill>
        <p:spPr>
          <a:xfrm>
            <a:off x="481781" y="981360"/>
            <a:ext cx="11465741" cy="5616427"/>
          </a:xfrm>
          <a:prstGeom prst="rect">
            <a:avLst/>
          </a:prstGeom>
        </p:spPr>
      </p:pic>
    </p:spTree>
    <p:extLst>
      <p:ext uri="{BB962C8B-B14F-4D97-AF65-F5344CB8AC3E}">
        <p14:creationId xmlns:p14="http://schemas.microsoft.com/office/powerpoint/2010/main" val="3853095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Box 2">
            <a:extLst>
              <a:ext uri="{FF2B5EF4-FFF2-40B4-BE49-F238E27FC236}">
                <a16:creationId xmlns:a16="http://schemas.microsoft.com/office/drawing/2014/main" id="{B9527220-FD8E-6C26-2CC1-A23127382D90}"/>
              </a:ext>
            </a:extLst>
          </p:cNvPr>
          <p:cNvSpPr txBox="1"/>
          <p:nvPr/>
        </p:nvSpPr>
        <p:spPr>
          <a:xfrm>
            <a:off x="1590261" y="765313"/>
            <a:ext cx="8766313" cy="5847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Create Configuration file</a:t>
            </a:r>
            <a:endParaRPr lang="en-IN" sz="32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B396FE7-66A0-6A5E-2D9C-4AD553EC1343}"/>
              </a:ext>
            </a:extLst>
          </p:cNvPr>
          <p:cNvPicPr>
            <a:picLocks noChangeAspect="1"/>
          </p:cNvPicPr>
          <p:nvPr/>
        </p:nvPicPr>
        <p:blipFill>
          <a:blip r:embed="rId3"/>
          <a:stretch>
            <a:fillRect/>
          </a:stretch>
        </p:blipFill>
        <p:spPr>
          <a:xfrm>
            <a:off x="603174" y="1290454"/>
            <a:ext cx="5101887" cy="5348886"/>
          </a:xfrm>
          <a:prstGeom prst="rect">
            <a:avLst/>
          </a:prstGeom>
        </p:spPr>
      </p:pic>
      <p:pic>
        <p:nvPicPr>
          <p:cNvPr id="7" name="Picture 6">
            <a:extLst>
              <a:ext uri="{FF2B5EF4-FFF2-40B4-BE49-F238E27FC236}">
                <a16:creationId xmlns:a16="http://schemas.microsoft.com/office/drawing/2014/main" id="{25C33489-3F37-3C32-782B-0756A502EE7B}"/>
              </a:ext>
            </a:extLst>
          </p:cNvPr>
          <p:cNvPicPr>
            <a:picLocks noChangeAspect="1"/>
          </p:cNvPicPr>
          <p:nvPr/>
        </p:nvPicPr>
        <p:blipFill>
          <a:blip r:embed="rId4"/>
          <a:stretch>
            <a:fillRect/>
          </a:stretch>
        </p:blipFill>
        <p:spPr>
          <a:xfrm>
            <a:off x="5983357" y="1290454"/>
            <a:ext cx="5893904" cy="5279311"/>
          </a:xfrm>
          <a:prstGeom prst="rect">
            <a:avLst/>
          </a:prstGeom>
        </p:spPr>
      </p:pic>
    </p:spTree>
    <p:extLst>
      <p:ext uri="{BB962C8B-B14F-4D97-AF65-F5344CB8AC3E}">
        <p14:creationId xmlns:p14="http://schemas.microsoft.com/office/powerpoint/2010/main" val="897449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3" name="TextBox 2">
            <a:extLst>
              <a:ext uri="{FF2B5EF4-FFF2-40B4-BE49-F238E27FC236}">
                <a16:creationId xmlns:a16="http://schemas.microsoft.com/office/drawing/2014/main" id="{B9527220-FD8E-6C26-2CC1-A23127382D90}"/>
              </a:ext>
            </a:extLst>
          </p:cNvPr>
          <p:cNvSpPr txBox="1"/>
          <p:nvPr/>
        </p:nvSpPr>
        <p:spPr>
          <a:xfrm>
            <a:off x="1590261" y="765313"/>
            <a:ext cx="8766313" cy="584775"/>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3200" b="1" dirty="0">
                <a:latin typeface="Times New Roman" panose="02020603050405020304" pitchFamily="18" charset="0"/>
                <a:cs typeface="Times New Roman" panose="02020603050405020304" pitchFamily="18" charset="0"/>
              </a:rPr>
              <a:t>Create Configuration file</a:t>
            </a:r>
            <a:endParaRPr lang="en-IN" sz="3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083F58-EDC9-F16B-E0B6-4C7FC9785DEB}"/>
              </a:ext>
            </a:extLst>
          </p:cNvPr>
          <p:cNvPicPr>
            <a:picLocks noChangeAspect="1"/>
          </p:cNvPicPr>
          <p:nvPr/>
        </p:nvPicPr>
        <p:blipFill>
          <a:blip r:embed="rId3"/>
          <a:stretch>
            <a:fillRect/>
          </a:stretch>
        </p:blipFill>
        <p:spPr>
          <a:xfrm>
            <a:off x="635388" y="1350089"/>
            <a:ext cx="3641972" cy="5274232"/>
          </a:xfrm>
          <a:prstGeom prst="rect">
            <a:avLst/>
          </a:prstGeom>
        </p:spPr>
      </p:pic>
      <p:pic>
        <p:nvPicPr>
          <p:cNvPr id="8" name="Picture 7">
            <a:extLst>
              <a:ext uri="{FF2B5EF4-FFF2-40B4-BE49-F238E27FC236}">
                <a16:creationId xmlns:a16="http://schemas.microsoft.com/office/drawing/2014/main" id="{2F20BB5E-748D-91A7-881E-31CB8BCDE4BC}"/>
              </a:ext>
            </a:extLst>
          </p:cNvPr>
          <p:cNvPicPr>
            <a:picLocks noChangeAspect="1"/>
          </p:cNvPicPr>
          <p:nvPr/>
        </p:nvPicPr>
        <p:blipFill>
          <a:blip r:embed="rId4"/>
          <a:stretch>
            <a:fillRect/>
          </a:stretch>
        </p:blipFill>
        <p:spPr>
          <a:xfrm>
            <a:off x="4358643" y="1350089"/>
            <a:ext cx="3799838" cy="5274232"/>
          </a:xfrm>
          <a:prstGeom prst="rect">
            <a:avLst/>
          </a:prstGeom>
        </p:spPr>
      </p:pic>
      <p:pic>
        <p:nvPicPr>
          <p:cNvPr id="10" name="Picture 9">
            <a:extLst>
              <a:ext uri="{FF2B5EF4-FFF2-40B4-BE49-F238E27FC236}">
                <a16:creationId xmlns:a16="http://schemas.microsoft.com/office/drawing/2014/main" id="{339C197F-D227-F056-CB94-A4E0DE5AACE7}"/>
              </a:ext>
            </a:extLst>
          </p:cNvPr>
          <p:cNvPicPr>
            <a:picLocks noChangeAspect="1"/>
          </p:cNvPicPr>
          <p:nvPr/>
        </p:nvPicPr>
        <p:blipFill>
          <a:blip r:embed="rId5"/>
          <a:stretch>
            <a:fillRect/>
          </a:stretch>
        </p:blipFill>
        <p:spPr>
          <a:xfrm>
            <a:off x="8239764" y="1350089"/>
            <a:ext cx="3728715" cy="5274232"/>
          </a:xfrm>
          <a:prstGeom prst="rect">
            <a:avLst/>
          </a:prstGeom>
        </p:spPr>
      </p:pic>
    </p:spTree>
    <p:extLst>
      <p:ext uri="{BB962C8B-B14F-4D97-AF65-F5344CB8AC3E}">
        <p14:creationId xmlns:p14="http://schemas.microsoft.com/office/powerpoint/2010/main" val="2873751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2" name="TextBox 1">
            <a:extLst>
              <a:ext uri="{FF2B5EF4-FFF2-40B4-BE49-F238E27FC236}">
                <a16:creationId xmlns:a16="http://schemas.microsoft.com/office/drawing/2014/main" id="{567C7A59-7B95-631C-86B2-DC577C59B8C7}"/>
              </a:ext>
            </a:extLst>
          </p:cNvPr>
          <p:cNvSpPr txBox="1"/>
          <p:nvPr/>
        </p:nvSpPr>
        <p:spPr>
          <a:xfrm>
            <a:off x="503434" y="308225"/>
            <a:ext cx="11311847" cy="1077218"/>
          </a:xfrm>
          <a:prstGeom prst="rect">
            <a:avLst/>
          </a:prstGeom>
          <a:noFill/>
        </p:spPr>
        <p:txBody>
          <a:bodyPr wrap="square" rtlCol="0">
            <a:spAutoFit/>
          </a:bodyPr>
          <a:lstStyle/>
          <a:p>
            <a:pPr algn="ctr"/>
            <a:r>
              <a:rPr lang="en-IN" sz="3200" b="1" dirty="0">
                <a:latin typeface="Times New Roman" panose="02020603050405020304" pitchFamily="18" charset="0"/>
                <a:cs typeface="Times New Roman" panose="02020603050405020304" pitchFamily="18" charset="0"/>
              </a:rPr>
              <a:t>Deployment Process</a:t>
            </a:r>
          </a:p>
          <a:p>
            <a:pPr algn="ctr"/>
            <a:r>
              <a:rPr lang="en-IN" sz="3200" b="1" dirty="0">
                <a:latin typeface="Times New Roman" panose="02020603050405020304" pitchFamily="18" charset="0"/>
                <a:cs typeface="Times New Roman" panose="02020603050405020304" pitchFamily="18" charset="0"/>
              </a:rPr>
              <a:t>Using </a:t>
            </a:r>
            <a:r>
              <a:rPr lang="en-IN" sz="3200" b="1" dirty="0" err="1">
                <a:latin typeface="Times New Roman" panose="02020603050405020304" pitchFamily="18" charset="0"/>
                <a:cs typeface="Times New Roman" panose="02020603050405020304" pitchFamily="18" charset="0"/>
              </a:rPr>
              <a:t>Minikube</a:t>
            </a:r>
            <a:r>
              <a:rPr lang="en-IN" sz="3200" b="1" dirty="0">
                <a:latin typeface="Times New Roman" panose="02020603050405020304" pitchFamily="18" charset="0"/>
                <a:cs typeface="Times New Roman" panose="02020603050405020304" pitchFamily="18" charset="0"/>
              </a:rPr>
              <a:t> </a:t>
            </a:r>
          </a:p>
        </p:txBody>
      </p:sp>
      <p:pic>
        <p:nvPicPr>
          <p:cNvPr id="3" name="Picture 2">
            <a:extLst>
              <a:ext uri="{FF2B5EF4-FFF2-40B4-BE49-F238E27FC236}">
                <a16:creationId xmlns:a16="http://schemas.microsoft.com/office/drawing/2014/main" id="{BAA6E3BE-4BAA-5A8A-23FD-95356BA59354}"/>
              </a:ext>
            </a:extLst>
          </p:cNvPr>
          <p:cNvPicPr>
            <a:picLocks noChangeAspect="1"/>
          </p:cNvPicPr>
          <p:nvPr/>
        </p:nvPicPr>
        <p:blipFill>
          <a:blip r:embed="rId3"/>
          <a:stretch>
            <a:fillRect/>
          </a:stretch>
        </p:blipFill>
        <p:spPr>
          <a:xfrm>
            <a:off x="775280" y="1420272"/>
            <a:ext cx="5164344" cy="5209127"/>
          </a:xfrm>
          <a:prstGeom prst="rect">
            <a:avLst/>
          </a:prstGeom>
        </p:spPr>
      </p:pic>
      <p:pic>
        <p:nvPicPr>
          <p:cNvPr id="5" name="Picture 4">
            <a:extLst>
              <a:ext uri="{FF2B5EF4-FFF2-40B4-BE49-F238E27FC236}">
                <a16:creationId xmlns:a16="http://schemas.microsoft.com/office/drawing/2014/main" id="{B5CDAA58-CBAE-B4C1-79F4-8D31C97431A4}"/>
              </a:ext>
            </a:extLst>
          </p:cNvPr>
          <p:cNvPicPr>
            <a:picLocks noChangeAspect="1"/>
          </p:cNvPicPr>
          <p:nvPr/>
        </p:nvPicPr>
        <p:blipFill>
          <a:blip r:embed="rId4"/>
          <a:stretch>
            <a:fillRect/>
          </a:stretch>
        </p:blipFill>
        <p:spPr>
          <a:xfrm>
            <a:off x="6023113" y="1510749"/>
            <a:ext cx="5792167" cy="5209126"/>
          </a:xfrm>
          <a:prstGeom prst="rect">
            <a:avLst/>
          </a:prstGeom>
        </p:spPr>
      </p:pic>
    </p:spTree>
    <p:extLst>
      <p:ext uri="{BB962C8B-B14F-4D97-AF65-F5344CB8AC3E}">
        <p14:creationId xmlns:p14="http://schemas.microsoft.com/office/powerpoint/2010/main" val="2913034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08B3-58DA-AE5B-B3F7-C2533D149341}"/>
              </a:ext>
            </a:extLst>
          </p:cNvPr>
          <p:cNvSpPr>
            <a:spLocks noGrp="1"/>
          </p:cNvSpPr>
          <p:nvPr>
            <p:ph type="title"/>
          </p:nvPr>
        </p:nvSpPr>
        <p:spPr>
          <a:xfrm>
            <a:off x="0" y="251817"/>
            <a:ext cx="12192000" cy="564910"/>
          </a:xfrm>
        </p:spPr>
        <p:txBody>
          <a:bodyPr>
            <a:normAutofit fontScale="90000"/>
          </a:bodyPr>
          <a:lstStyle/>
          <a:p>
            <a:r>
              <a:rPr lang="en-IN" sz="3600" b="1" dirty="0">
                <a:solidFill>
                  <a:schemeClr val="tx1"/>
                </a:solidFill>
                <a:latin typeface="Times New Roman" panose="02020603050405020304" pitchFamily="18" charset="0"/>
                <a:cs typeface="Times New Roman" panose="02020603050405020304" pitchFamily="18" charset="0"/>
              </a:rPr>
              <a:t>Scaling and load balancing </a:t>
            </a:r>
            <a:endParaRPr lang="en-IN" dirty="0">
              <a:solidFill>
                <a:schemeClr val="tx1"/>
              </a:solidFill>
            </a:endParaRPr>
          </a:p>
        </p:txBody>
      </p:sp>
      <p:sp>
        <p:nvSpPr>
          <p:cNvPr id="3" name="TextBox 2">
            <a:extLst>
              <a:ext uri="{FF2B5EF4-FFF2-40B4-BE49-F238E27FC236}">
                <a16:creationId xmlns:a16="http://schemas.microsoft.com/office/drawing/2014/main" id="{5AC3D9E2-AC6A-DFC2-8014-14FBD02D8B17}"/>
              </a:ext>
            </a:extLst>
          </p:cNvPr>
          <p:cNvSpPr txBox="1"/>
          <p:nvPr/>
        </p:nvSpPr>
        <p:spPr>
          <a:xfrm>
            <a:off x="0" y="847550"/>
            <a:ext cx="11753636" cy="2339102"/>
          </a:xfrm>
          <a:prstGeom prst="rect">
            <a:avLst/>
          </a:prstGeom>
          <a:noFill/>
        </p:spPr>
        <p:txBody>
          <a:bodyPr wrap="square" rtlCol="0">
            <a:spAutoFit/>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Scaling in AWS EKS:</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Horizontal Pod Autoscaling (HPA):</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Kubernetes provides Horizontal Pod Autoscaling, allowing the number of pods (containers) in a deployment to automatically scale based on defined metrics like CPU utilization or custom metrics. EKS integrates with HPA to automatically adjust the number of pods in response to changing demand.</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Cluster </a:t>
            </a:r>
            <a:r>
              <a:rPr lang="en-US" b="1" i="0" dirty="0" err="1">
                <a:solidFill>
                  <a:schemeClr val="tx1"/>
                </a:solidFill>
                <a:effectLst/>
                <a:latin typeface="Times New Roman" panose="02020603050405020304" pitchFamily="18" charset="0"/>
                <a:cs typeface="Times New Roman" panose="02020603050405020304" pitchFamily="18" charset="0"/>
              </a:rPr>
              <a:t>Autoscaler</a:t>
            </a:r>
            <a:r>
              <a:rPr lang="en-US" b="1" i="0" dirty="0">
                <a:solidFill>
                  <a:schemeClr val="tx1"/>
                </a:solidFill>
                <a:effectLst/>
                <a:latin typeface="Times New Roman" panose="02020603050405020304" pitchFamily="18" charset="0"/>
                <a:cs typeface="Times New Roman" panose="02020603050405020304" pitchFamily="18" charset="0"/>
              </a:rPr>
              <a:t>:</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EKS supports the Kubernetes Cluster </a:t>
            </a:r>
            <a:r>
              <a:rPr lang="en-US" b="0" i="0" dirty="0" err="1">
                <a:solidFill>
                  <a:schemeClr val="tx1"/>
                </a:solidFill>
                <a:effectLst/>
                <a:latin typeface="Times New Roman" panose="02020603050405020304" pitchFamily="18" charset="0"/>
                <a:cs typeface="Times New Roman" panose="02020603050405020304" pitchFamily="18" charset="0"/>
              </a:rPr>
              <a:t>Autoscaler</a:t>
            </a:r>
            <a:r>
              <a:rPr lang="en-US" b="0" i="0" dirty="0">
                <a:solidFill>
                  <a:schemeClr val="tx1"/>
                </a:solidFill>
                <a:effectLst/>
                <a:latin typeface="Times New Roman" panose="02020603050405020304" pitchFamily="18" charset="0"/>
                <a:cs typeface="Times New Roman" panose="02020603050405020304" pitchFamily="18" charset="0"/>
              </a:rPr>
              <a:t>, which automatically adjusts the size of the cluster by adding or removing nodes based on resource requirements and constraints. This ensures optimal utilization of resources and accommodates varying workloads.</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Node Groups:</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EKS allows you to create and manage node groups, which are a set of Amazon EC2 instances that host Kubernetes pods. You can scale node groups manually or use the Cluster </a:t>
            </a:r>
            <a:r>
              <a:rPr lang="en-US" b="0" i="0" dirty="0" err="1">
                <a:solidFill>
                  <a:schemeClr val="tx1"/>
                </a:solidFill>
                <a:effectLst/>
                <a:latin typeface="Times New Roman" panose="02020603050405020304" pitchFamily="18" charset="0"/>
                <a:cs typeface="Times New Roman" panose="02020603050405020304" pitchFamily="18" charset="0"/>
              </a:rPr>
              <a:t>Autoscaler</a:t>
            </a:r>
            <a:r>
              <a:rPr lang="en-US" b="0" i="0" dirty="0">
                <a:solidFill>
                  <a:schemeClr val="tx1"/>
                </a:solidFill>
                <a:effectLst/>
                <a:latin typeface="Times New Roman" panose="02020603050405020304" pitchFamily="18" charset="0"/>
                <a:cs typeface="Times New Roman" panose="02020603050405020304" pitchFamily="18" charset="0"/>
              </a:rPr>
              <a:t> to adjust the number of nodes dynamically.</a:t>
            </a:r>
          </a:p>
        </p:txBody>
      </p:sp>
      <p:sp>
        <p:nvSpPr>
          <p:cNvPr id="4" name="TextBox 3">
            <a:extLst>
              <a:ext uri="{FF2B5EF4-FFF2-40B4-BE49-F238E27FC236}">
                <a16:creationId xmlns:a16="http://schemas.microsoft.com/office/drawing/2014/main" id="{8FB4D67F-8DB0-DEBD-EDF1-21737D52EB80}"/>
              </a:ext>
            </a:extLst>
          </p:cNvPr>
          <p:cNvSpPr txBox="1"/>
          <p:nvPr/>
        </p:nvSpPr>
        <p:spPr>
          <a:xfrm>
            <a:off x="0" y="3217475"/>
            <a:ext cx="11753636" cy="3200876"/>
          </a:xfrm>
          <a:prstGeom prst="rect">
            <a:avLst/>
          </a:prstGeom>
          <a:noFill/>
        </p:spPr>
        <p:txBody>
          <a:bodyPr wrap="square" rtlCol="0">
            <a:spAutoFit/>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Load Balancing in AWS EKS:</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Amazon EKS Integrated Load Balancer:</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EKS integrates with the Application Load Balancer (ALB) or Network Load Balancer (NLB) in AWS. When you deploy services in EKS, you can expose them through the Amazon EKS integrated load balancer, which automatically creates and configures the necessary AWS resources.</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Service Load Balancing:</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Kubernetes Services abstract the underlying pods, and EKS provides native integration with AWS load balancers to expose services. This can include both internal and external services, and load balancers distribute traffic across the pods associated with the service.</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Ingress Controllers:</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EKS allows you to deploy Ingress controllers, such as the AWS ALB Ingress Controller, to manage external access to services. Ingress controllers route external traffic to the appropriate services within the EKS cluster.</a:t>
            </a:r>
          </a:p>
          <a:p>
            <a:pPr algn="l">
              <a:buFont typeface="+mj-lt"/>
              <a:buAutoNum type="arabicPeriod"/>
            </a:pPr>
            <a:r>
              <a:rPr lang="en-US" b="1" i="0" dirty="0">
                <a:solidFill>
                  <a:schemeClr val="tx1"/>
                </a:solidFill>
                <a:effectLst/>
                <a:latin typeface="Times New Roman" panose="02020603050405020304" pitchFamily="18" charset="0"/>
                <a:cs typeface="Times New Roman" panose="02020603050405020304" pitchFamily="18" charset="0"/>
              </a:rPr>
              <a:t>Elastic Load Balancer (ELB):</a:t>
            </a: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US" b="0" i="0" dirty="0">
                <a:solidFill>
                  <a:schemeClr val="tx1"/>
                </a:solidFill>
                <a:effectLst/>
                <a:latin typeface="Times New Roman" panose="02020603050405020304" pitchFamily="18" charset="0"/>
                <a:cs typeface="Times New Roman" panose="02020603050405020304" pitchFamily="18" charset="0"/>
              </a:rPr>
              <a:t>EKS supports both Application Load Balancers (ALB) and Network Load Balancers (NLB) for routing traffic to services. You can create and configure ELBs through the AWS Management Console or by using Infrastructure as Code (</a:t>
            </a:r>
            <a:r>
              <a:rPr lang="en-US" b="0" i="0" dirty="0" err="1">
                <a:solidFill>
                  <a:schemeClr val="tx1"/>
                </a:solidFill>
                <a:effectLst/>
                <a:latin typeface="Times New Roman" panose="02020603050405020304" pitchFamily="18" charset="0"/>
                <a:cs typeface="Times New Roman" panose="02020603050405020304" pitchFamily="18" charset="0"/>
              </a:rPr>
              <a:t>IaC</a:t>
            </a:r>
            <a:r>
              <a:rPr lang="en-US" b="0" i="0" dirty="0">
                <a:solidFill>
                  <a:schemeClr val="tx1"/>
                </a:solidFill>
                <a:effectLst/>
                <a:latin typeface="Times New Roman" panose="02020603050405020304" pitchFamily="18" charset="0"/>
                <a:cs typeface="Times New Roman" panose="02020603050405020304" pitchFamily="18" charset="0"/>
              </a:rPr>
              <a:t>) tools like AWS CloudFormation.</a:t>
            </a:r>
          </a:p>
          <a:p>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1122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4461-9A31-2308-5B8C-4BC6A41CF594}"/>
              </a:ext>
            </a:extLst>
          </p:cNvPr>
          <p:cNvSpPr>
            <a:spLocks noGrp="1"/>
          </p:cNvSpPr>
          <p:nvPr>
            <p:ph type="title"/>
          </p:nvPr>
        </p:nvSpPr>
        <p:spPr>
          <a:xfrm>
            <a:off x="0" y="313461"/>
            <a:ext cx="12192000" cy="796147"/>
          </a:xfrm>
        </p:spPr>
        <p:txBody>
          <a:bodyPr>
            <a:normAutofit/>
          </a:bodyPr>
          <a:lstStyle/>
          <a:p>
            <a:r>
              <a:rPr lang="en-IN" sz="3600" b="1" dirty="0">
                <a:solidFill>
                  <a:schemeClr val="tx1"/>
                </a:solidFill>
                <a:latin typeface="Times New Roman" panose="02020603050405020304" pitchFamily="18" charset="0"/>
                <a:cs typeface="Times New Roman" panose="02020603050405020304" pitchFamily="18" charset="0"/>
              </a:rPr>
              <a:t>Monitoring and Logging </a:t>
            </a:r>
            <a:endParaRPr lang="en-IN" dirty="0">
              <a:solidFill>
                <a:schemeClr val="tx1"/>
              </a:solidFill>
            </a:endParaRPr>
          </a:p>
        </p:txBody>
      </p:sp>
      <p:sp>
        <p:nvSpPr>
          <p:cNvPr id="3" name="TextBox 2">
            <a:extLst>
              <a:ext uri="{FF2B5EF4-FFF2-40B4-BE49-F238E27FC236}">
                <a16:creationId xmlns:a16="http://schemas.microsoft.com/office/drawing/2014/main" id="{66CCF9B3-2C0F-0632-D786-BC8FB7545954}"/>
              </a:ext>
            </a:extLst>
          </p:cNvPr>
          <p:cNvSpPr txBox="1"/>
          <p:nvPr/>
        </p:nvSpPr>
        <p:spPr>
          <a:xfrm>
            <a:off x="126714" y="1299612"/>
            <a:ext cx="11938571" cy="4093428"/>
          </a:xfrm>
          <a:prstGeom prst="rect">
            <a:avLst/>
          </a:prstGeom>
          <a:noFill/>
        </p:spPr>
        <p:txBody>
          <a:bodyPr wrap="square" rtlCol="0">
            <a:spAutoFit/>
          </a:bodyPr>
          <a:lstStyle/>
          <a:p>
            <a:pPr algn="l"/>
            <a:r>
              <a:rPr lang="en-US" sz="2000" b="1" i="0" dirty="0">
                <a:solidFill>
                  <a:schemeClr val="tx1"/>
                </a:solidFill>
                <a:effectLst/>
                <a:latin typeface="Times New Roman" panose="02020603050405020304" pitchFamily="18" charset="0"/>
                <a:cs typeface="Times New Roman" panose="02020603050405020304" pitchFamily="18" charset="0"/>
              </a:rPr>
              <a:t>Monitoring in AWS EKS:</a:t>
            </a:r>
          </a:p>
          <a:p>
            <a:pPr algn="l">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Amazon CloudWatch:</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Container Insights:</a:t>
            </a:r>
            <a:r>
              <a:rPr lang="en-US" sz="1600" b="0" i="0" dirty="0">
                <a:solidFill>
                  <a:schemeClr val="tx1"/>
                </a:solidFill>
                <a:effectLst/>
                <a:latin typeface="Times New Roman" panose="02020603050405020304" pitchFamily="18" charset="0"/>
                <a:cs typeface="Times New Roman" panose="02020603050405020304" pitchFamily="18" charset="0"/>
              </a:rPr>
              <a:t> AWS offers Container Insights for Amazon EKS, which provides visibility into the performance and health of your EKS cluster, nodes, and containers. It collects and aggregates metrics such as CPU and memory utilization, network performance, and more.</a:t>
            </a:r>
          </a:p>
          <a:p>
            <a:pPr marL="742950" lvl="1" indent="-285750" algn="l">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Custom Metrics:</a:t>
            </a:r>
            <a:r>
              <a:rPr lang="en-US" sz="1600" b="0" i="0" dirty="0">
                <a:solidFill>
                  <a:schemeClr val="tx1"/>
                </a:solidFill>
                <a:effectLst/>
                <a:latin typeface="Times New Roman" panose="02020603050405020304" pitchFamily="18" charset="0"/>
                <a:cs typeface="Times New Roman" panose="02020603050405020304" pitchFamily="18" charset="0"/>
              </a:rPr>
              <a:t> You can publish custom metrics from your applications to CloudWatch, allowing you to monitor specific aspects of your services. These metrics can be used for autoscaling and to set up alarms.</a:t>
            </a:r>
          </a:p>
          <a:p>
            <a:pPr algn="l">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AWS CloudWatch Alarms:</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Set up CloudWatch Alarms to be notified when certain thresholds are breached. Alarms can trigger actions, such as sending notifications or automatically adjusting the desired number of nodes in a node group.</a:t>
            </a:r>
          </a:p>
          <a:p>
            <a:pPr algn="l">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Kubernetes Dashboard:</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Use the Kubernetes Dashboard to get insights into the state of your EKS cluster. You can view information about nodes, pods, services, and deployments directly from the Kubernetes API.</a:t>
            </a:r>
          </a:p>
          <a:p>
            <a:pPr algn="l">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Prometheus and Grafana:</a:t>
            </a:r>
            <a:endParaRPr lang="en-US" sz="1600"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EKS supports integrating Prometheus and Grafana for monitoring. You can deploy Prometheus to collect metrics from your cluster and use Grafana to create dashboards for visualization.</a:t>
            </a:r>
          </a:p>
        </p:txBody>
      </p:sp>
    </p:spTree>
    <p:extLst>
      <p:ext uri="{BB962C8B-B14F-4D97-AF65-F5344CB8AC3E}">
        <p14:creationId xmlns:p14="http://schemas.microsoft.com/office/powerpoint/2010/main" val="323286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4" name="TextBox 3">
            <a:extLst>
              <a:ext uri="{FF2B5EF4-FFF2-40B4-BE49-F238E27FC236}">
                <a16:creationId xmlns:a16="http://schemas.microsoft.com/office/drawing/2014/main" id="{37588EB1-6489-B164-D369-CBBA02E12DD3}"/>
              </a:ext>
            </a:extLst>
          </p:cNvPr>
          <p:cNvSpPr txBox="1"/>
          <p:nvPr/>
        </p:nvSpPr>
        <p:spPr>
          <a:xfrm>
            <a:off x="349321" y="534256"/>
            <a:ext cx="11496782" cy="5020542"/>
          </a:xfrm>
          <a:prstGeom prst="rect">
            <a:avLst/>
          </a:prstGeom>
          <a:noFill/>
        </p:spPr>
        <p:txBody>
          <a:bodyPr wrap="square" rtlCol="0">
            <a:spAutoFit/>
          </a:bodyPr>
          <a:lstStyle/>
          <a:p>
            <a:pPr>
              <a:lnSpc>
                <a:spcPct val="107000"/>
              </a:lnSpc>
              <a:spcAft>
                <a:spcPts val="800"/>
              </a:spcAft>
            </a:pPr>
            <a:r>
              <a:rPr lang="en-US" sz="2000" b="1" kern="100" dirty="0">
                <a:effectLst/>
                <a:latin typeface="Times New Roman" panose="02020603050405020304" pitchFamily="18" charset="0"/>
                <a:ea typeface="Calibri" panose="020F0502020204030204" pitchFamily="34" charset="0"/>
                <a:cs typeface="Times New Roman" panose="02020603050405020304" pitchFamily="18" charset="0"/>
              </a:rPr>
              <a:t>Logging in AWS EKS:</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Amazon CloudWatch Logs: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Kubernetes components, as well as applications running on EKS, generate logs that can be collected and stored in Amazon CloudWatch Logs. You can use the </a:t>
            </a:r>
            <a:r>
              <a:rPr lang="en-US" sz="1600" b="1" kern="100" dirty="0" err="1">
                <a:effectLst/>
                <a:latin typeface="Times New Roman" panose="02020603050405020304" pitchFamily="18" charset="0"/>
                <a:ea typeface="Calibri" panose="020F0502020204030204" pitchFamily="34" charset="0"/>
                <a:cs typeface="Times New Roman" panose="02020603050405020304" pitchFamily="18" charset="0"/>
              </a:rPr>
              <a:t>kubectl</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 logs</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command to retrieve container logs.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tabLst>
                <a:tab pos="914400" algn="l"/>
              </a:tabLst>
            </a:pPr>
            <a:r>
              <a:rPr lang="en-US" sz="1600" b="1" kern="100" dirty="0" err="1">
                <a:effectLst/>
                <a:latin typeface="Times New Roman" panose="02020603050405020304" pitchFamily="18" charset="0"/>
                <a:ea typeface="Calibri" panose="020F0502020204030204" pitchFamily="34" charset="0"/>
                <a:cs typeface="Times New Roman" panose="02020603050405020304" pitchFamily="18" charset="0"/>
              </a:rPr>
              <a:t>Fluentd</a:t>
            </a: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 Integration:</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EKS clusters use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Fluentd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as the logging agent to collect, process, and forward logs to CloudWatch Logs. </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Fluentd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is pre-configured on worker nodes.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2"/>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AWS CloudWatch Container Insights: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CloudWatch Container Insights not only provides metrics but also collects, aggregates, and displays logs from your containers. It provides a unified view of performance data and logs.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3"/>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Amazon EKS Control Plane Logs:</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EKS generates control plane logs that capture API calls and other activities. These logs are stored in Amazon CloudWatch Logs and can be used for auditing and troubleshooting.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startAt="4"/>
              <a:tabLst>
                <a:tab pos="457200" algn="l"/>
              </a:tabLst>
            </a:pPr>
            <a:r>
              <a:rPr lang="en-US" sz="1600" b="1" kern="100" dirty="0">
                <a:effectLst/>
                <a:latin typeface="Times New Roman" panose="02020603050405020304" pitchFamily="18" charset="0"/>
                <a:ea typeface="Calibri" panose="020F0502020204030204" pitchFamily="34" charset="0"/>
                <a:cs typeface="Times New Roman" panose="02020603050405020304" pitchFamily="18" charset="0"/>
              </a:rPr>
              <a:t>Elasticsearch and Kibana:</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Times New Roman" panose="02020603050405020304" pitchFamily="18" charset="0"/>
              <a:buChar char="•"/>
              <a:tabLst>
                <a:tab pos="914400" algn="l"/>
              </a:tabLs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For more advanced log analytics and visualization, you can set up Elasticsearch and Kibana. This can be beneficial for large-scale log analysis and troubleshooting.</a:t>
            </a:r>
            <a:endParaRPr lang="en-IN" sz="16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04221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g282f09e70d7_0_18"/>
          <p:cNvSpPr txBox="1">
            <a:spLocks noGrp="1"/>
          </p:cNvSpPr>
          <p:nvPr>
            <p:ph type="title"/>
          </p:nvPr>
        </p:nvSpPr>
        <p:spPr>
          <a:xfrm>
            <a:off x="248825" y="149764"/>
            <a:ext cx="10972800" cy="1143000"/>
          </a:xfrm>
          <a:prstGeom prst="rect">
            <a:avLst/>
          </a:prstGeom>
        </p:spPr>
        <p:txBody>
          <a:bodyPr spcFirstLastPara="1" wrap="square" lIns="91425" tIns="45700" rIns="91425" bIns="45700" anchor="ctr" anchorCtr="0">
            <a:normAutofit/>
          </a:bodyPr>
          <a:lstStyle/>
          <a:p>
            <a:pPr marL="0" lvl="0" indent="0" rtl="0">
              <a:spcBef>
                <a:spcPts val="0"/>
              </a:spcBef>
              <a:spcAft>
                <a:spcPts val="0"/>
              </a:spcAft>
              <a:buNone/>
            </a:pPr>
            <a:r>
              <a:rPr lang="en-IN" b="1" dirty="0">
                <a:latin typeface="Times New Roman"/>
                <a:ea typeface="Times New Roman"/>
                <a:cs typeface="Times New Roman"/>
                <a:sym typeface="Times New Roman"/>
              </a:rPr>
              <a:t>Abstract</a:t>
            </a:r>
            <a:endParaRPr b="1" dirty="0">
              <a:latin typeface="Times New Roman"/>
              <a:ea typeface="Times New Roman"/>
              <a:cs typeface="Times New Roman"/>
              <a:sym typeface="Times New Roman"/>
            </a:endParaRPr>
          </a:p>
        </p:txBody>
      </p:sp>
      <p:sp>
        <p:nvSpPr>
          <p:cNvPr id="64" name="Google Shape;64;g282f09e70d7_0_18"/>
          <p:cNvSpPr txBox="1">
            <a:spLocks noGrp="1"/>
          </p:cNvSpPr>
          <p:nvPr>
            <p:ph type="body" idx="1"/>
          </p:nvPr>
        </p:nvSpPr>
        <p:spPr>
          <a:xfrm>
            <a:off x="2828818" y="1765376"/>
            <a:ext cx="6534364" cy="4231343"/>
          </a:xfrm>
          <a:prstGeom prst="rect">
            <a:avLst/>
          </a:prstGeom>
        </p:spPr>
        <p:txBody>
          <a:bodyPr spcFirstLastPara="1" wrap="square" lIns="91425" tIns="45700" rIns="91425" bIns="45700" anchor="t" anchorCtr="0">
            <a:noAutofit/>
          </a:bodyPr>
          <a:lstStyle/>
          <a:p>
            <a:pPr marL="165100" indent="0">
              <a:lnSpc>
                <a:spcPct val="80000"/>
              </a:lnSpc>
              <a:spcBef>
                <a:spcPts val="0"/>
              </a:spcBef>
              <a:buSzPts val="1000"/>
              <a:buNone/>
            </a:pPr>
            <a:r>
              <a:rPr lang="en-IN" sz="2000" kern="100" dirty="0">
                <a:solidFill>
                  <a:srgbClr val="000000"/>
                </a:solidFill>
                <a:effectLst/>
                <a:latin typeface="Times New Roman" panose="02020603050405020304" pitchFamily="18" charset="0"/>
                <a:ea typeface="Times New Roman" panose="02020603050405020304" pitchFamily="18" charset="0"/>
              </a:rPr>
              <a:t>In today's rapidly evolving digital landscape, the demand for scalable, resilient, and agile software solutions has led to a fundamental shift in the way applications are designed, developed, and deployed. The advent of microservices architecture and containerization technologies has revolutionized the software development process, empowering organizations to break down complex monolithic applications into smaller, independent, and highly manageable components. This paradigm shift enables faster development cycles, improved scalability, and enhanced fault tolerance. In the heart of this technological transformation lies the synergy between microservices and containers, brought to life in a cloud environment.</a:t>
            </a:r>
          </a:p>
          <a:p>
            <a:pPr marL="457200" lvl="0" indent="-292100" algn="l" rtl="0">
              <a:lnSpc>
                <a:spcPct val="80000"/>
              </a:lnSpc>
              <a:spcBef>
                <a:spcPts val="0"/>
              </a:spcBef>
              <a:spcAft>
                <a:spcPts val="0"/>
              </a:spcAft>
              <a:buSzPts val="1000"/>
              <a:buFont typeface="Times New Roman"/>
              <a:buChar char="•"/>
            </a:pPr>
            <a:endParaRPr sz="20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1136443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
          <p:cNvSpPr txBox="1">
            <a:spLocks noGrp="1"/>
          </p:cNvSpPr>
          <p:nvPr>
            <p:ph type="title"/>
          </p:nvPr>
        </p:nvSpPr>
        <p:spPr>
          <a:xfrm>
            <a:off x="609613" y="289889"/>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sz="4100" b="1" dirty="0">
                <a:latin typeface="Times New Roman"/>
                <a:ea typeface="Times New Roman"/>
                <a:cs typeface="Times New Roman"/>
                <a:sym typeface="Times New Roman"/>
              </a:rPr>
              <a:t>TEAM MEMBERS AND THEIR ROLES</a:t>
            </a:r>
            <a:endParaRPr sz="4100" b="1" dirty="0">
              <a:latin typeface="Times New Roman"/>
              <a:ea typeface="Times New Roman"/>
              <a:cs typeface="Times New Roman"/>
              <a:sym typeface="Times New Roman"/>
            </a:endParaRPr>
          </a:p>
        </p:txBody>
      </p:sp>
      <p:graphicFrame>
        <p:nvGraphicFramePr>
          <p:cNvPr id="130" name="Google Shape;130;p2"/>
          <p:cNvGraphicFramePr/>
          <p:nvPr>
            <p:extLst>
              <p:ext uri="{D42A27DB-BD31-4B8C-83A1-F6EECF244321}">
                <p14:modId xmlns:p14="http://schemas.microsoft.com/office/powerpoint/2010/main" val="740657383"/>
              </p:ext>
            </p:extLst>
          </p:nvPr>
        </p:nvGraphicFramePr>
        <p:xfrm>
          <a:off x="263188" y="1811470"/>
          <a:ext cx="11341825" cy="4846380"/>
        </p:xfrm>
        <a:graphic>
          <a:graphicData uri="http://schemas.openxmlformats.org/drawingml/2006/table">
            <a:tbl>
              <a:tblPr firstRow="1" bandRow="1">
                <a:noFill/>
                <a:tableStyleId>{B2F4E5A5-055F-4716-A912-D906A027EF71}</a:tableStyleId>
              </a:tblPr>
              <a:tblGrid>
                <a:gridCol w="1109275">
                  <a:extLst>
                    <a:ext uri="{9D8B030D-6E8A-4147-A177-3AD203B41FA5}">
                      <a16:colId xmlns:a16="http://schemas.microsoft.com/office/drawing/2014/main" val="20000"/>
                    </a:ext>
                  </a:extLst>
                </a:gridCol>
                <a:gridCol w="2965625">
                  <a:extLst>
                    <a:ext uri="{9D8B030D-6E8A-4147-A177-3AD203B41FA5}">
                      <a16:colId xmlns:a16="http://schemas.microsoft.com/office/drawing/2014/main" val="20001"/>
                    </a:ext>
                  </a:extLst>
                </a:gridCol>
                <a:gridCol w="3076250">
                  <a:extLst>
                    <a:ext uri="{9D8B030D-6E8A-4147-A177-3AD203B41FA5}">
                      <a16:colId xmlns:a16="http://schemas.microsoft.com/office/drawing/2014/main" val="20002"/>
                    </a:ext>
                  </a:extLst>
                </a:gridCol>
                <a:gridCol w="4190675">
                  <a:extLst>
                    <a:ext uri="{9D8B030D-6E8A-4147-A177-3AD203B41FA5}">
                      <a16:colId xmlns:a16="http://schemas.microsoft.com/office/drawing/2014/main" val="20003"/>
                    </a:ext>
                  </a:extLst>
                </a:gridCol>
              </a:tblGrid>
              <a:tr h="0">
                <a:tc>
                  <a:txBody>
                    <a:bodyPr/>
                    <a:lstStyle/>
                    <a:p>
                      <a:pPr marL="0" marR="0" lvl="0" indent="0" algn="ctr" rtl="0">
                        <a:spcBef>
                          <a:spcPts val="0"/>
                        </a:spcBef>
                        <a:spcAft>
                          <a:spcPts val="0"/>
                        </a:spcAft>
                        <a:buNone/>
                      </a:pPr>
                      <a:r>
                        <a:rPr lang="en-US" sz="1900" u="none" strike="noStrike" cap="none">
                          <a:latin typeface="Times New Roman"/>
                          <a:ea typeface="Times New Roman"/>
                          <a:cs typeface="Times New Roman"/>
                          <a:sym typeface="Times New Roman"/>
                        </a:rPr>
                        <a:t>SL. NO</a:t>
                      </a:r>
                      <a:endParaRPr>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NAME</a:t>
                      </a:r>
                      <a:endParaRPr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a:latin typeface="Times New Roman"/>
                          <a:ea typeface="Times New Roman"/>
                          <a:cs typeface="Times New Roman"/>
                          <a:sym typeface="Times New Roman"/>
                        </a:rPr>
                        <a:t>SAP ID</a:t>
                      </a:r>
                      <a:endParaRPr>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a:latin typeface="Times New Roman"/>
                          <a:ea typeface="Times New Roman"/>
                          <a:cs typeface="Times New Roman"/>
                          <a:sym typeface="Times New Roman"/>
                        </a:rPr>
                        <a:t>ROLE</a:t>
                      </a:r>
                      <a:endParaRPr>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0"/>
                  </a:ext>
                </a:extLst>
              </a:tr>
              <a:tr h="0">
                <a:tc>
                  <a:txBody>
                    <a:bodyPr/>
                    <a:lstStyle/>
                    <a:p>
                      <a:pPr marL="0" marR="0" lvl="0" indent="0" algn="ctr" rtl="0">
                        <a:spcBef>
                          <a:spcPts val="0"/>
                        </a:spcBef>
                        <a:spcAft>
                          <a:spcPts val="0"/>
                        </a:spcAft>
                        <a:buNone/>
                      </a:pPr>
                      <a:r>
                        <a:rPr lang="en-IN" sz="2000" dirty="0">
                          <a:latin typeface="Times New Roman"/>
                          <a:ea typeface="Times New Roman"/>
                          <a:cs typeface="Times New Roman"/>
                          <a:sym typeface="Times New Roman"/>
                        </a:rPr>
                        <a:t>      1.</a:t>
                      </a:r>
                      <a:endParaRPr sz="20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endParaRPr lang="en-IN" dirty="0">
                        <a:latin typeface="Times New Roman"/>
                        <a:ea typeface="Times New Roman"/>
                        <a:cs typeface="Times New Roman"/>
                        <a:sym typeface="Times New Rom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a:ea typeface="Times New Roman"/>
                          <a:cs typeface="Times New Roman"/>
                          <a:sym typeface="Times New Roman"/>
                        </a:rPr>
                        <a:t>Rudraksh Bhatnagar</a:t>
                      </a:r>
                    </a:p>
                    <a:p>
                      <a:pPr marL="0" marR="0" lvl="0" indent="0" algn="ctr" rtl="0">
                        <a:spcBef>
                          <a:spcPts val="0"/>
                        </a:spcBef>
                        <a:spcAft>
                          <a:spcPts val="0"/>
                        </a:spcAft>
                        <a:buNone/>
                      </a:pPr>
                      <a:endParaRPr lang="en-IN" dirty="0">
                        <a:latin typeface="Times New Roman"/>
                        <a:ea typeface="Times New Roman"/>
                        <a:cs typeface="Times New Roman"/>
                        <a:sym typeface="Times New Roman"/>
                      </a:endParaRPr>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a:ea typeface="Times New Roman"/>
                          <a:cs typeface="Times New Roman"/>
                          <a:sym typeface="Times New Roman"/>
                        </a:rPr>
                        <a:t>500096351</a:t>
                      </a:r>
                    </a:p>
                    <a:p>
                      <a:pPr marL="0" marR="0" lvl="0" indent="0" algn="ctr" rtl="0">
                        <a:spcBef>
                          <a:spcPts val="0"/>
                        </a:spcBef>
                        <a:spcAft>
                          <a:spcPts val="0"/>
                        </a:spcAft>
                        <a:buNone/>
                      </a:pPr>
                      <a:endParaRPr dirty="0">
                        <a:latin typeface="Times New Roman"/>
                        <a:ea typeface="Times New Roman"/>
                        <a:cs typeface="Times New Roman"/>
                        <a:sym typeface="Times New Roman"/>
                      </a:endParaRPr>
                    </a:p>
                  </a:txBody>
                  <a:tcPr marL="91450" marR="91450" marT="45725" marB="45725"/>
                </a:tc>
                <a:tc>
                  <a:txBody>
                    <a:bodyPr/>
                    <a:lstStyle/>
                    <a:p>
                      <a:pPr marL="0" marR="0" lvl="1" indent="0" algn="ctr" rtl="0">
                        <a:spcBef>
                          <a:spcPts val="0"/>
                        </a:spcBef>
                        <a:spcAft>
                          <a:spcPts val="0"/>
                        </a:spcAft>
                        <a:buNone/>
                      </a:pPr>
                      <a:r>
                        <a:rPr lang="en-IN" sz="1800" dirty="0">
                          <a:latin typeface="Times New Roman"/>
                          <a:ea typeface="Times New Roman"/>
                          <a:cs typeface="Times New Roman"/>
                          <a:sym typeface="Times New Roman"/>
                        </a:rPr>
                        <a:t>Frontend</a:t>
                      </a:r>
                      <a:r>
                        <a:rPr lang="en-IN" sz="1800">
                          <a:latin typeface="Times New Roman"/>
                          <a:ea typeface="Times New Roman"/>
                          <a:cs typeface="Times New Roman"/>
                          <a:sym typeface="Times New Roman"/>
                        </a:rPr>
                        <a:t>, Microservices, </a:t>
                      </a:r>
                      <a:r>
                        <a:rPr lang="en-IN" sz="1800" dirty="0">
                          <a:latin typeface="Times New Roman"/>
                          <a:ea typeface="Times New Roman"/>
                          <a:cs typeface="Times New Roman"/>
                          <a:sym typeface="Times New Roman"/>
                        </a:rPr>
                        <a:t>CICD, Documentation, Containerization            </a:t>
                      </a:r>
                      <a:endParaRPr sz="1800"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3287133056"/>
                  </a:ext>
                </a:extLst>
              </a:tr>
              <a:tr h="603700">
                <a:tc>
                  <a:txBody>
                    <a:bodyPr/>
                    <a:lstStyle/>
                    <a:p>
                      <a:pPr marL="0" marR="0" lvl="0" indent="0" algn="ctr" rtl="0">
                        <a:spcBef>
                          <a:spcPts val="0"/>
                        </a:spcBef>
                        <a:spcAft>
                          <a:spcPts val="0"/>
                        </a:spcAft>
                        <a:buNone/>
                      </a:pPr>
                      <a:r>
                        <a:rPr lang="en-IN" sz="2000" dirty="0">
                          <a:latin typeface="Times New Roman"/>
                          <a:ea typeface="Times New Roman"/>
                          <a:cs typeface="Times New Roman"/>
                          <a:sym typeface="Times New Roman"/>
                        </a:rPr>
                        <a:t>2.</a:t>
                      </a:r>
                      <a:endParaRPr sz="20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2000" dirty="0">
                          <a:latin typeface="Times New Roman"/>
                          <a:ea typeface="Times New Roman"/>
                          <a:cs typeface="Times New Roman"/>
                          <a:sym typeface="Times New Roman"/>
                        </a:rPr>
                        <a:t>      Piklu De</a:t>
                      </a:r>
                      <a:endParaRPr sz="2000" dirty="0">
                        <a:latin typeface="Times New Roman"/>
                        <a:ea typeface="Times New Roman"/>
                        <a:cs typeface="Times New Roman"/>
                        <a:sym typeface="Times New Roman"/>
                      </a:endParaRPr>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dirty="0">
                          <a:latin typeface="Times New Roman"/>
                          <a:ea typeface="Times New Roman"/>
                          <a:cs typeface="Times New Roman"/>
                          <a:sym typeface="Times New Roman"/>
                        </a:rPr>
                        <a:t>500096448</a:t>
                      </a:r>
                    </a:p>
                    <a:p>
                      <a:pPr marL="0" marR="0" lvl="0" indent="0" algn="ctr" rtl="0">
                        <a:spcBef>
                          <a:spcPts val="0"/>
                        </a:spcBef>
                        <a:spcAft>
                          <a:spcPts val="0"/>
                        </a:spcAft>
                        <a:buNone/>
                      </a:pPr>
                      <a:endParaRPr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IN" sz="1800" dirty="0">
                          <a:latin typeface="Times New Roman"/>
                          <a:ea typeface="Times New Roman"/>
                          <a:cs typeface="Times New Roman"/>
                          <a:sym typeface="Times New Roman"/>
                        </a:rPr>
                        <a:t>Microservices, Documentation, Dockerization  Containerization, Deployment</a:t>
                      </a:r>
                      <a:endParaRPr sz="1800"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537425">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3.</a:t>
                      </a:r>
                      <a:endParaRPr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Shubham Jaiswal      </a:t>
                      </a:r>
                      <a:endParaRPr dirty="0">
                        <a:latin typeface="Times New Roman"/>
                        <a:ea typeface="Times New Roman"/>
                        <a:cs typeface="Times New Roman"/>
                        <a:sym typeface="Times New Roman"/>
                      </a:endParaRPr>
                    </a:p>
                  </a:txBody>
                  <a:tcPr marL="91450" marR="91450" marT="45725" marB="45725"/>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900" dirty="0">
                          <a:latin typeface="Times New Roman"/>
                          <a:ea typeface="Times New Roman"/>
                          <a:cs typeface="Times New Roman"/>
                          <a:sym typeface="Times New Roman"/>
                        </a:rPr>
                        <a:t>500096554</a:t>
                      </a:r>
                    </a:p>
                    <a:p>
                      <a:pPr marL="0" marR="0" lvl="0" indent="0" algn="ctr" rtl="0">
                        <a:spcBef>
                          <a:spcPts val="0"/>
                        </a:spcBef>
                        <a:spcAft>
                          <a:spcPts val="0"/>
                        </a:spcAft>
                        <a:buNone/>
                      </a:pP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Clr>
                          <a:schemeClr val="dk1"/>
                        </a:buClr>
                        <a:buSzPts val="1900"/>
                        <a:buFont typeface="Calibri"/>
                        <a:buNone/>
                      </a:pPr>
                      <a:endParaRPr dirty="0">
                        <a:latin typeface="Times New Roman"/>
                        <a:ea typeface="Times New Roman"/>
                        <a:cs typeface="Times New Roman"/>
                        <a:sym typeface="Times New Roman"/>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800" dirty="0">
                          <a:latin typeface="Times New Roman"/>
                          <a:ea typeface="Times New Roman"/>
                          <a:cs typeface="Times New Roman"/>
                          <a:sym typeface="Times New Roman"/>
                        </a:rPr>
                        <a:t>Microservices, CICD, Documentation, Dockerization  Containerization, Deployment</a:t>
                      </a:r>
                    </a:p>
                    <a:p>
                      <a:pPr marL="0" marR="0" lvl="0" indent="0" algn="ctr" rtl="0">
                        <a:spcBef>
                          <a:spcPts val="0"/>
                        </a:spcBef>
                        <a:spcAft>
                          <a:spcPts val="0"/>
                        </a:spcAft>
                        <a:buNone/>
                      </a:pPr>
                      <a:endParaRPr sz="1900"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639025">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4.</a:t>
                      </a: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err="1">
                          <a:latin typeface="Times New Roman"/>
                          <a:ea typeface="Times New Roman"/>
                          <a:cs typeface="Times New Roman"/>
                          <a:sym typeface="Times New Roman"/>
                        </a:rPr>
                        <a:t>Chetanshi</a:t>
                      </a:r>
                      <a:r>
                        <a:rPr lang="en-US" sz="1900" dirty="0">
                          <a:latin typeface="Times New Roman"/>
                          <a:ea typeface="Times New Roman"/>
                          <a:cs typeface="Times New Roman"/>
                          <a:sym typeface="Times New Roman"/>
                        </a:rPr>
                        <a:t> Pandey      </a:t>
                      </a: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500096288</a:t>
                      </a: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IN" sz="1800" dirty="0">
                          <a:latin typeface="Times New Roman"/>
                          <a:ea typeface="Times New Roman"/>
                          <a:cs typeface="Times New Roman"/>
                          <a:sym typeface="Times New Roman"/>
                        </a:rPr>
                        <a:t>Documentation, Dockerization, Microservices(Inventory Services)</a:t>
                      </a:r>
                      <a:endParaRPr sz="1800"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639025">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5.</a:t>
                      </a:r>
                    </a:p>
                    <a:p>
                      <a:pPr marL="0" marR="0" lvl="0" indent="0" algn="ctr" rtl="0">
                        <a:spcBef>
                          <a:spcPts val="0"/>
                        </a:spcBef>
                        <a:spcAft>
                          <a:spcPts val="0"/>
                        </a:spcAft>
                        <a:buNone/>
                      </a:pPr>
                      <a:endParaRPr lang="en-US"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Parth Singh      </a:t>
                      </a: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1900" dirty="0">
                          <a:latin typeface="Times New Roman"/>
                          <a:ea typeface="Times New Roman"/>
                          <a:cs typeface="Times New Roman"/>
                          <a:sym typeface="Times New Roman"/>
                        </a:rPr>
                        <a:t>500096616</a:t>
                      </a:r>
                      <a:endParaRPr sz="1900"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IN" sz="1800" dirty="0">
                          <a:latin typeface="Times New Roman"/>
                          <a:ea typeface="Times New Roman"/>
                          <a:cs typeface="Times New Roman"/>
                          <a:sym typeface="Times New Roman"/>
                        </a:rPr>
                        <a:t>Documentation, Dockerization, Microservices(Inventory Service)</a:t>
                      </a:r>
                      <a:endParaRPr sz="1800" dirty="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787250" y="919046"/>
            <a:ext cx="10972800" cy="7155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rgbClr val="595959"/>
              </a:buClr>
              <a:buSzPct val="82500"/>
              <a:buFont typeface="Calibri"/>
              <a:buNone/>
            </a:pPr>
            <a:r>
              <a:rPr lang="en-US" sz="5333" b="1" dirty="0">
                <a:latin typeface="Times New Roman"/>
                <a:ea typeface="Times New Roman"/>
                <a:cs typeface="Times New Roman"/>
                <a:sym typeface="Times New Roman"/>
              </a:rPr>
              <a:t>1.1)Introduction </a:t>
            </a:r>
            <a:endParaRPr sz="5333" b="1" dirty="0">
              <a:latin typeface="Times New Roman"/>
              <a:ea typeface="Times New Roman"/>
              <a:cs typeface="Times New Roman"/>
              <a:sym typeface="Times New Roman"/>
            </a:endParaRPr>
          </a:p>
          <a:p>
            <a:pPr marL="0" lvl="0" indent="0" algn="ctr" rtl="0">
              <a:spcBef>
                <a:spcPts val="0"/>
              </a:spcBef>
              <a:spcAft>
                <a:spcPts val="0"/>
              </a:spcAft>
              <a:buClr>
                <a:srgbClr val="595959"/>
              </a:buClr>
              <a:buSzPct val="88000"/>
              <a:buFont typeface="Calibri"/>
              <a:buNone/>
            </a:pPr>
            <a:endParaRPr sz="5000" b="1" u="sng" dirty="0">
              <a:latin typeface="Times New Roman"/>
              <a:ea typeface="Times New Roman"/>
              <a:cs typeface="Times New Roman"/>
              <a:sym typeface="Times New Roman"/>
            </a:endParaRPr>
          </a:p>
        </p:txBody>
      </p:sp>
      <p:sp>
        <p:nvSpPr>
          <p:cNvPr id="70" name="Google Shape;70;p4"/>
          <p:cNvSpPr txBox="1">
            <a:spLocks noGrp="1"/>
          </p:cNvSpPr>
          <p:nvPr>
            <p:ph type="body" idx="1"/>
          </p:nvPr>
        </p:nvSpPr>
        <p:spPr>
          <a:xfrm>
            <a:off x="0" y="1894050"/>
            <a:ext cx="11660150" cy="3069900"/>
          </a:xfrm>
          <a:prstGeom prst="rect">
            <a:avLst/>
          </a:prstGeom>
          <a:noFill/>
          <a:ln>
            <a:noFill/>
          </a:ln>
        </p:spPr>
        <p:txBody>
          <a:bodyPr spcFirstLastPara="1" wrap="square" lIns="91425" tIns="45700" rIns="91425" bIns="45700" anchor="t" anchorCtr="0">
            <a:noAutofit/>
          </a:bodyPr>
          <a:lstStyle/>
          <a:p>
            <a:pPr marL="694690" indent="-6350" algn="l">
              <a:lnSpc>
                <a:spcPct val="103000"/>
              </a:lnSpc>
              <a:spcAft>
                <a:spcPts val="10"/>
              </a:spcAft>
            </a:pPr>
            <a:r>
              <a:rPr lang="en-IN" sz="1800" kern="100" dirty="0">
                <a:solidFill>
                  <a:srgbClr val="000000"/>
                </a:solidFill>
                <a:effectLst/>
                <a:latin typeface="Times New Roman" panose="02020603050405020304" pitchFamily="18" charset="0"/>
                <a:ea typeface="Times New Roman" panose="02020603050405020304" pitchFamily="18" charset="0"/>
              </a:rPr>
              <a:t>In this project-based assignment, we investigated the ideas of microservices, containerization, and their deployment in the cloud environment, we have build a e-commerce system using microservices architecture instead of monolithic architecture, to break down complex applications into smaller, independent, and highly manageable components.</a:t>
            </a:r>
          </a:p>
          <a:p>
            <a:pPr marL="694690" indent="-6350" algn="l">
              <a:lnSpc>
                <a:spcPct val="103000"/>
              </a:lnSpc>
              <a:spcAft>
                <a:spcPts val="10"/>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701040" indent="-6350" algn="just">
              <a:lnSpc>
                <a:spcPct val="103000"/>
              </a:lnSpc>
              <a:spcAft>
                <a:spcPts val="10"/>
              </a:spcAft>
            </a:pPr>
            <a:r>
              <a:rPr lang="en-IN" sz="1800" kern="100" dirty="0">
                <a:solidFill>
                  <a:srgbClr val="000000"/>
                </a:solidFill>
                <a:effectLst/>
                <a:latin typeface="Times New Roman" panose="02020603050405020304" pitchFamily="18" charset="0"/>
                <a:ea typeface="Times New Roman" panose="02020603050405020304" pitchFamily="18" charset="0"/>
              </a:rPr>
              <a:t>Businesses are continually looking for new methods to provide seamless and scalable online experiences to their customers in today's fast expanding digital market. The introduction of microservices design and containerization technologies has transformed software application development and deployment, notably in the context of e-commerce.</a:t>
            </a:r>
          </a:p>
          <a:p>
            <a:pPr marL="701040" indent="-6350" algn="just">
              <a:lnSpc>
                <a:spcPct val="103000"/>
              </a:lnSpc>
              <a:spcAft>
                <a:spcPts val="10"/>
              </a:spcAft>
            </a:pPr>
            <a:endParaRPr lang="en-IN" sz="1800" kern="100" dirty="0">
              <a:solidFill>
                <a:srgbClr val="000000"/>
              </a:solidFill>
              <a:effectLst/>
              <a:latin typeface="Times New Roman" panose="02020603050405020304" pitchFamily="18" charset="0"/>
              <a:ea typeface="Times New Roman" panose="02020603050405020304" pitchFamily="18" charset="0"/>
            </a:endParaRPr>
          </a:p>
          <a:p>
            <a:pPr marL="701040" indent="-6350" algn="just">
              <a:lnSpc>
                <a:spcPct val="103000"/>
              </a:lnSpc>
              <a:spcAft>
                <a:spcPts val="10"/>
              </a:spcAft>
            </a:pPr>
            <a:r>
              <a:rPr lang="en-IN" sz="1800" kern="100" dirty="0">
                <a:solidFill>
                  <a:srgbClr val="000000"/>
                </a:solidFill>
                <a:effectLst/>
                <a:latin typeface="Times New Roman" panose="02020603050405020304" pitchFamily="18" charset="0"/>
                <a:ea typeface="Times New Roman" panose="02020603050405020304" pitchFamily="18" charset="0"/>
              </a:rPr>
              <a:t>This research, titled "Microservices and Containers Deployment in a Cloud Environment," investigates how these disruptive technologies might be used to build a strong and flexible e-commerce system.</a:t>
            </a:r>
          </a:p>
          <a:p>
            <a:pPr marL="457200" lvl="0" indent="0" algn="l" rtl="0">
              <a:spcBef>
                <a:spcPts val="640"/>
              </a:spcBef>
              <a:spcAft>
                <a:spcPts val="0"/>
              </a:spcAft>
              <a:buNone/>
            </a:pPr>
            <a:endParaRPr sz="1800" dirty="0">
              <a:latin typeface="Times New Roman"/>
              <a:ea typeface="Times New Roman"/>
              <a:cs typeface="Times New Roman"/>
              <a:sym typeface="Times New Roman"/>
            </a:endParaRPr>
          </a:p>
          <a:p>
            <a:pPr marL="0" lvl="0" indent="0" algn="l" rtl="0">
              <a:spcBef>
                <a:spcPts val="640"/>
              </a:spcBef>
              <a:spcAft>
                <a:spcPts val="0"/>
              </a:spcAft>
              <a:buNone/>
            </a:pPr>
            <a:endParaRPr sz="2700" dirty="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EFAB-B779-0DCE-B3CB-1DF45F08535D}"/>
              </a:ext>
            </a:extLst>
          </p:cNvPr>
          <p:cNvSpPr>
            <a:spLocks noGrp="1"/>
          </p:cNvSpPr>
          <p:nvPr>
            <p:ph type="title"/>
          </p:nvPr>
        </p:nvSpPr>
        <p:spPr>
          <a:xfrm>
            <a:off x="762000" y="427039"/>
            <a:ext cx="10972800" cy="845580"/>
          </a:xfrm>
        </p:spPr>
        <p:txBody>
          <a:bodyPr/>
          <a:lstStyle/>
          <a:p>
            <a:r>
              <a:rPr lang="en-US" sz="4400" b="1" dirty="0">
                <a:latin typeface="Times New Roman"/>
                <a:ea typeface="Times New Roman"/>
                <a:cs typeface="Times New Roman"/>
                <a:sym typeface="Times New Roman"/>
              </a:rPr>
              <a:t>1.2)Introduction </a:t>
            </a:r>
            <a:endParaRPr lang="en-IN" b="1" dirty="0"/>
          </a:p>
        </p:txBody>
      </p:sp>
      <p:sp>
        <p:nvSpPr>
          <p:cNvPr id="3" name="Text Placeholder 2">
            <a:extLst>
              <a:ext uri="{FF2B5EF4-FFF2-40B4-BE49-F238E27FC236}">
                <a16:creationId xmlns:a16="http://schemas.microsoft.com/office/drawing/2014/main" id="{0E0781D5-D30F-5D6B-6DF6-6C3A91C96EFF}"/>
              </a:ext>
            </a:extLst>
          </p:cNvPr>
          <p:cNvSpPr>
            <a:spLocks noGrp="1"/>
          </p:cNvSpPr>
          <p:nvPr>
            <p:ph type="body" idx="1"/>
          </p:nvPr>
        </p:nvSpPr>
        <p:spPr>
          <a:xfrm>
            <a:off x="131975" y="1423447"/>
            <a:ext cx="11602825" cy="5326145"/>
          </a:xfrm>
        </p:spPr>
        <p:txBody>
          <a:bodyPr>
            <a:normAutofit fontScale="40000" lnSpcReduction="20000"/>
          </a:bodyPr>
          <a:lstStyle/>
          <a:p>
            <a:pPr marL="694690" indent="0" algn="just">
              <a:lnSpc>
                <a:spcPct val="103000"/>
              </a:lnSpc>
              <a:spcAft>
                <a:spcPts val="10"/>
              </a:spcAft>
              <a:buNone/>
            </a:pPr>
            <a:r>
              <a:rPr lang="en-IN" sz="4000" b="1" kern="100" dirty="0">
                <a:solidFill>
                  <a:srgbClr val="000000"/>
                </a:solidFill>
                <a:effectLst/>
                <a:latin typeface="Times New Roman" panose="02020603050405020304" pitchFamily="18" charset="0"/>
                <a:ea typeface="Times New Roman" panose="02020603050405020304" pitchFamily="18" charset="0"/>
              </a:rPr>
              <a:t>The foundation of our project is made up of five microservices, each precisely developed to handle unique e-commerce functionalities:</a:t>
            </a:r>
          </a:p>
          <a:p>
            <a:pPr marL="694690" indent="0" algn="just">
              <a:lnSpc>
                <a:spcPct val="103000"/>
              </a:lnSpc>
              <a:spcAft>
                <a:spcPts val="10"/>
              </a:spcAft>
              <a:buNone/>
            </a:pPr>
            <a:endParaRPr lang="en-IN" sz="42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3000"/>
              </a:lnSpc>
              <a:spcAft>
                <a:spcPts val="10"/>
              </a:spcAft>
              <a:buFont typeface="Symbol" panose="05050102010706020507" pitchFamily="18" charset="2"/>
              <a:buChar char=""/>
            </a:pPr>
            <a:r>
              <a:rPr lang="en-IN" sz="4200" b="1" kern="100" dirty="0">
                <a:solidFill>
                  <a:srgbClr val="000000"/>
                </a:solidFill>
                <a:effectLst/>
                <a:latin typeface="Times New Roman" panose="02020603050405020304" pitchFamily="18" charset="0"/>
                <a:ea typeface="Times New Roman" panose="02020603050405020304" pitchFamily="18" charset="0"/>
              </a:rPr>
              <a:t>Authentication Service</a:t>
            </a:r>
            <a:r>
              <a:rPr lang="en-IN" sz="4200" kern="100" dirty="0">
                <a:solidFill>
                  <a:srgbClr val="000000"/>
                </a:solidFill>
                <a:effectLst/>
                <a:latin typeface="Times New Roman" panose="02020603050405020304" pitchFamily="18" charset="0"/>
                <a:ea typeface="Times New Roman" panose="02020603050405020304" pitchFamily="18" charset="0"/>
              </a:rPr>
              <a:t>: In e-commerce systems, security is critical. The Authentication Service provides strong user authentication and authorisation, protecting sensitive client data and assuring secure platform access.</a:t>
            </a:r>
          </a:p>
          <a:p>
            <a:pPr marL="694690" indent="0" algn="just">
              <a:lnSpc>
                <a:spcPct val="103000"/>
              </a:lnSpc>
              <a:spcAft>
                <a:spcPts val="10"/>
              </a:spcAft>
              <a:buNone/>
            </a:pPr>
            <a:endParaRPr lang="en-IN" sz="42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3000"/>
              </a:lnSpc>
              <a:spcAft>
                <a:spcPts val="10"/>
              </a:spcAft>
              <a:buFont typeface="Symbol" panose="05050102010706020507" pitchFamily="18" charset="2"/>
              <a:buChar char=""/>
            </a:pPr>
            <a:r>
              <a:rPr lang="en-IN" sz="4200" b="1" kern="100" dirty="0">
                <a:solidFill>
                  <a:srgbClr val="000000"/>
                </a:solidFill>
                <a:effectLst/>
                <a:latin typeface="Times New Roman" panose="02020603050405020304" pitchFamily="18" charset="0"/>
                <a:ea typeface="Times New Roman" panose="02020603050405020304" pitchFamily="18" charset="0"/>
              </a:rPr>
              <a:t>Product Service: </a:t>
            </a:r>
            <a:r>
              <a:rPr lang="en-IN" sz="4200" kern="100" dirty="0">
                <a:solidFill>
                  <a:srgbClr val="000000"/>
                </a:solidFill>
                <a:effectLst/>
                <a:latin typeface="Times New Roman" panose="02020603050405020304" pitchFamily="18" charset="0"/>
                <a:ea typeface="Times New Roman" panose="02020603050405020304" pitchFamily="18" charset="0"/>
              </a:rPr>
              <a:t>This microservice is in charge of handling the e-commerce platform's product catalogue. It manages product information, price, and availability, ensuring that customers have access to current and accurate product information.</a:t>
            </a:r>
          </a:p>
          <a:p>
            <a:pPr marL="694690" indent="0" algn="just">
              <a:lnSpc>
                <a:spcPct val="103000"/>
              </a:lnSpc>
              <a:spcAft>
                <a:spcPts val="10"/>
              </a:spcAft>
              <a:buNone/>
            </a:pPr>
            <a:endParaRPr lang="en-IN" sz="42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3000"/>
              </a:lnSpc>
              <a:spcAft>
                <a:spcPts val="10"/>
              </a:spcAft>
              <a:buFont typeface="Symbol" panose="05050102010706020507" pitchFamily="18" charset="2"/>
              <a:buChar char=""/>
            </a:pPr>
            <a:r>
              <a:rPr lang="en-IN" sz="4200" b="1" kern="100" dirty="0">
                <a:solidFill>
                  <a:srgbClr val="000000"/>
                </a:solidFill>
                <a:effectLst/>
                <a:latin typeface="Times New Roman" panose="02020603050405020304" pitchFamily="18" charset="0"/>
                <a:ea typeface="Times New Roman" panose="02020603050405020304" pitchFamily="18" charset="0"/>
              </a:rPr>
              <a:t>Order Service:</a:t>
            </a:r>
            <a:r>
              <a:rPr lang="en-IN" sz="4200" kern="100" dirty="0">
                <a:solidFill>
                  <a:srgbClr val="000000"/>
                </a:solidFill>
                <a:effectLst/>
                <a:latin typeface="Times New Roman" panose="02020603050405020304" pitchFamily="18" charset="0"/>
                <a:ea typeface="Times New Roman" panose="02020603050405020304" pitchFamily="18" charset="0"/>
              </a:rPr>
              <a:t> The major responsibility of the Order Service is to handle and manage customer orders in a timely and efficient manner. It allows users to browse, add things to their cart, and finalise their purchases, as well as track their orders and receive status updates.</a:t>
            </a:r>
          </a:p>
          <a:p>
            <a:pPr marL="694690" indent="0" algn="just">
              <a:lnSpc>
                <a:spcPct val="103000"/>
              </a:lnSpc>
              <a:spcAft>
                <a:spcPts val="10"/>
              </a:spcAft>
              <a:buNone/>
            </a:pPr>
            <a:endParaRPr lang="en-IN" sz="42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3000"/>
              </a:lnSpc>
              <a:spcAft>
                <a:spcPts val="10"/>
              </a:spcAft>
              <a:buFont typeface="Symbol" panose="05050102010706020507" pitchFamily="18" charset="2"/>
              <a:buChar char=""/>
            </a:pPr>
            <a:r>
              <a:rPr lang="en-IN" sz="4200" b="1" kern="100" dirty="0">
                <a:solidFill>
                  <a:srgbClr val="000000"/>
                </a:solidFill>
                <a:effectLst/>
                <a:latin typeface="Times New Roman" panose="02020603050405020304" pitchFamily="18" charset="0"/>
                <a:ea typeface="Times New Roman" panose="02020603050405020304" pitchFamily="18" charset="0"/>
              </a:rPr>
              <a:t>Inventory Service</a:t>
            </a:r>
            <a:r>
              <a:rPr lang="en-IN" sz="4200" kern="100" dirty="0">
                <a:solidFill>
                  <a:srgbClr val="000000"/>
                </a:solidFill>
                <a:effectLst/>
                <a:latin typeface="Times New Roman" panose="02020603050405020304" pitchFamily="18" charset="0"/>
                <a:ea typeface="Times New Roman" panose="02020603050405020304" pitchFamily="18" charset="0"/>
              </a:rPr>
              <a:t>: The Inventory Service monitors product availability and manages inventory levels to guarantee efficient stock management. It is critical in preventing overselling and ensuring a smooth order fulfilment procedure.</a:t>
            </a:r>
          </a:p>
          <a:p>
            <a:pPr lvl="0" algn="just">
              <a:lnSpc>
                <a:spcPct val="103000"/>
              </a:lnSpc>
              <a:spcAft>
                <a:spcPts val="10"/>
              </a:spcAft>
            </a:pPr>
            <a:endParaRPr lang="en-IN" sz="4200" kern="100" dirty="0">
              <a:solidFill>
                <a:srgbClr val="000000"/>
              </a:solidFill>
              <a:effectLst/>
              <a:latin typeface="Times New Roman" panose="02020603050405020304" pitchFamily="18" charset="0"/>
              <a:ea typeface="Times New Roman" panose="02020603050405020304" pitchFamily="18" charset="0"/>
            </a:endParaRPr>
          </a:p>
          <a:p>
            <a:pPr marL="342900" lvl="0" indent="-342900" algn="just">
              <a:lnSpc>
                <a:spcPct val="103000"/>
              </a:lnSpc>
              <a:spcAft>
                <a:spcPts val="10"/>
              </a:spcAft>
              <a:buFont typeface="Symbol" panose="05050102010706020507" pitchFamily="18" charset="2"/>
              <a:buChar char=""/>
            </a:pPr>
            <a:r>
              <a:rPr lang="en-IN" sz="4200" b="1" kern="100" dirty="0">
                <a:solidFill>
                  <a:srgbClr val="000000"/>
                </a:solidFill>
                <a:effectLst/>
                <a:latin typeface="Times New Roman" panose="02020603050405020304" pitchFamily="18" charset="0"/>
                <a:ea typeface="Times New Roman" panose="02020603050405020304" pitchFamily="18" charset="0"/>
              </a:rPr>
              <a:t>Notification Service:</a:t>
            </a:r>
            <a:r>
              <a:rPr lang="en-IN" sz="4200" kern="100" dirty="0">
                <a:solidFill>
                  <a:srgbClr val="000000"/>
                </a:solidFill>
                <a:effectLst/>
                <a:latin typeface="Times New Roman" panose="02020603050405020304" pitchFamily="18" charset="0"/>
                <a:ea typeface="Times New Roman" panose="02020603050405020304" pitchFamily="18" charset="0"/>
              </a:rPr>
              <a:t> It is critical for e-commerce success to keep customers informed and interested. Order confirmations, shipping updates, and promotional messages are handled by the Notification Service, which improves the overall customer experience.</a:t>
            </a:r>
          </a:p>
          <a:p>
            <a:pPr marL="694690" indent="0" algn="just">
              <a:lnSpc>
                <a:spcPct val="103000"/>
              </a:lnSpc>
              <a:spcAft>
                <a:spcPts val="10"/>
              </a:spcAft>
              <a:buNone/>
            </a:pPr>
            <a:endParaRPr lang="en-IN" sz="4200" kern="100" dirty="0">
              <a:solidFill>
                <a:srgbClr val="000000"/>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320805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g284069f083b_0_2"/>
          <p:cNvSpPr txBox="1">
            <a:spLocks noGrp="1"/>
          </p:cNvSpPr>
          <p:nvPr>
            <p:ph type="title"/>
          </p:nvPr>
        </p:nvSpPr>
        <p:spPr>
          <a:xfrm>
            <a:off x="445975" y="332239"/>
            <a:ext cx="109728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1100"/>
              <a:buFont typeface="Arial"/>
              <a:buNone/>
            </a:pPr>
            <a:r>
              <a:rPr lang="en-US" b="1" dirty="0">
                <a:latin typeface="Times New Roman" panose="02020603050405020304" pitchFamily="18" charset="0"/>
                <a:ea typeface="Times New Roman"/>
                <a:cs typeface="Times New Roman" panose="02020603050405020304" pitchFamily="18" charset="0"/>
                <a:sym typeface="Times New Roman"/>
              </a:rPr>
              <a:t>What are Microservices?</a:t>
            </a:r>
            <a:endParaRPr dirty="0">
              <a:latin typeface="Times New Roman" panose="02020603050405020304" pitchFamily="18" charset="0"/>
              <a:cs typeface="Times New Roman" panose="02020603050405020304" pitchFamily="18" charset="0"/>
            </a:endParaRPr>
          </a:p>
        </p:txBody>
      </p:sp>
      <p:sp>
        <p:nvSpPr>
          <p:cNvPr id="84" name="Google Shape;84;g284069f083b_0_2"/>
          <p:cNvSpPr txBox="1">
            <a:spLocks noGrp="1"/>
          </p:cNvSpPr>
          <p:nvPr>
            <p:ph type="body" idx="1"/>
          </p:nvPr>
        </p:nvSpPr>
        <p:spPr>
          <a:xfrm>
            <a:off x="445975" y="1578776"/>
            <a:ext cx="10972800" cy="4526100"/>
          </a:xfrm>
          <a:prstGeom prst="rect">
            <a:avLst/>
          </a:prstGeom>
        </p:spPr>
        <p:txBody>
          <a:bodyPr spcFirstLastPara="1" wrap="square" lIns="91425" tIns="45700" rIns="91425" bIns="45700" anchor="t" anchorCtr="0">
            <a:normAutofit fontScale="62500" lnSpcReduction="20000"/>
          </a:bodyPr>
          <a:lstStyle/>
          <a:p>
            <a:pPr marL="457200" lvl="0" indent="-413034" algn="l" rtl="0">
              <a:spcBef>
                <a:spcPts val="640"/>
              </a:spcBef>
              <a:spcAft>
                <a:spcPts val="0"/>
              </a:spcAft>
              <a:buSzPct val="100000"/>
              <a:buFont typeface="Times New Roman"/>
              <a:buChar char="•"/>
            </a:pPr>
            <a:r>
              <a:rPr lang="en-US" sz="4647">
                <a:latin typeface="Times New Roman" panose="02020603050405020304" pitchFamily="18" charset="0"/>
                <a:ea typeface="Times New Roman"/>
                <a:cs typeface="Times New Roman" panose="02020603050405020304" pitchFamily="18" charset="0"/>
                <a:sym typeface="Times New Roman"/>
              </a:rPr>
              <a:t>Microservices architecture is an architectural style for designing and developing software applications as a collection of small, independent, and loosely coupled services.</a:t>
            </a:r>
            <a:endParaRPr sz="4647">
              <a:latin typeface="Times New Roman" panose="02020603050405020304" pitchFamily="18" charset="0"/>
              <a:ea typeface="Times New Roman"/>
              <a:cs typeface="Times New Roman" panose="02020603050405020304" pitchFamily="18" charset="0"/>
              <a:sym typeface="Times New Roman"/>
            </a:endParaRPr>
          </a:p>
          <a:p>
            <a:pPr marL="457200" lvl="0" indent="-413034" algn="l" rtl="0">
              <a:spcBef>
                <a:spcPts val="0"/>
              </a:spcBef>
              <a:spcAft>
                <a:spcPts val="0"/>
              </a:spcAft>
              <a:buSzPct val="100000"/>
              <a:buFont typeface="Times New Roman"/>
              <a:buChar char="•"/>
            </a:pPr>
            <a:r>
              <a:rPr lang="en-US" sz="4647">
                <a:latin typeface="Times New Roman" panose="02020603050405020304" pitchFamily="18" charset="0"/>
                <a:ea typeface="Times New Roman"/>
                <a:cs typeface="Times New Roman" panose="02020603050405020304" pitchFamily="18" charset="0"/>
                <a:sym typeface="Times New Roman"/>
              </a:rPr>
              <a:t>It breaks down the application into a set of smaller, self-contained services that can be developed, deployed, and scaled independently. </a:t>
            </a:r>
            <a:endParaRPr sz="4647">
              <a:latin typeface="Times New Roman" panose="02020603050405020304" pitchFamily="18" charset="0"/>
              <a:ea typeface="Times New Roman"/>
              <a:cs typeface="Times New Roman" panose="02020603050405020304" pitchFamily="18" charset="0"/>
              <a:sym typeface="Times New Roman"/>
            </a:endParaRPr>
          </a:p>
          <a:p>
            <a:pPr marL="457200" lvl="0" indent="-413034" algn="l" rtl="0">
              <a:spcBef>
                <a:spcPts val="0"/>
              </a:spcBef>
              <a:spcAft>
                <a:spcPts val="0"/>
              </a:spcAft>
              <a:buSzPct val="100000"/>
              <a:buFont typeface="Times New Roman"/>
              <a:buChar char="•"/>
            </a:pPr>
            <a:r>
              <a:rPr lang="en-US" sz="4647">
                <a:latin typeface="Times New Roman" panose="02020603050405020304" pitchFamily="18" charset="0"/>
                <a:ea typeface="Times New Roman"/>
                <a:cs typeface="Times New Roman" panose="02020603050405020304" pitchFamily="18" charset="0"/>
                <a:sym typeface="Times New Roman"/>
              </a:rPr>
              <a:t>Each microservice focuses on a specific business capability and communicates with other through well-defined APIs. </a:t>
            </a:r>
            <a:endParaRPr sz="4647">
              <a:latin typeface="Times New Roman" panose="02020603050405020304" pitchFamily="18" charset="0"/>
              <a:ea typeface="Times New Roman"/>
              <a:cs typeface="Times New Roman" panose="02020603050405020304" pitchFamily="18" charset="0"/>
              <a:sym typeface="Times New Roman"/>
            </a:endParaRPr>
          </a:p>
          <a:p>
            <a:pPr marL="457200" lvl="0" indent="-413034" algn="l" rtl="0">
              <a:spcBef>
                <a:spcPts val="0"/>
              </a:spcBef>
              <a:spcAft>
                <a:spcPts val="0"/>
              </a:spcAft>
              <a:buSzPct val="100000"/>
              <a:buFont typeface="Times New Roman"/>
              <a:buChar char="•"/>
            </a:pPr>
            <a:r>
              <a:rPr lang="en-US" sz="4647">
                <a:latin typeface="Times New Roman" panose="02020603050405020304" pitchFamily="18" charset="0"/>
                <a:ea typeface="Times New Roman"/>
                <a:cs typeface="Times New Roman" panose="02020603050405020304" pitchFamily="18" charset="0"/>
                <a:sym typeface="Times New Roman"/>
              </a:rPr>
              <a:t>It is commonly used in modern software development, especially in large and complex systems where scalability, maintainability, and agility are critical and take advantage of cloud computing and containerization technologies.</a:t>
            </a:r>
            <a:endParaRPr sz="4647">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640"/>
              </a:spcBef>
              <a:spcAft>
                <a:spcPts val="0"/>
              </a:spcAft>
              <a:buClr>
                <a:schemeClr val="dk1"/>
              </a:buClr>
              <a:buSzPct val="91666"/>
              <a:buFont typeface="Arial"/>
              <a:buNone/>
            </a:pPr>
            <a:endParaRPr sz="1200">
              <a:solidFill>
                <a:srgbClr val="343541"/>
              </a:solidFill>
              <a:latin typeface="Times New Roman" panose="02020603050405020304" pitchFamily="18" charset="0"/>
              <a:ea typeface="Roboto"/>
              <a:cs typeface="Times New Roman" panose="02020603050405020304" pitchFamily="18" charset="0"/>
              <a:sym typeface="Roboto"/>
            </a:endParaRPr>
          </a:p>
          <a:p>
            <a:pPr marL="0" lvl="0" indent="0" algn="l" rtl="0">
              <a:spcBef>
                <a:spcPts val="64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graphicFrame>
        <p:nvGraphicFramePr>
          <p:cNvPr id="90" name="Google Shape;90;g282973c4830_0_4"/>
          <p:cNvGraphicFramePr/>
          <p:nvPr>
            <p:extLst>
              <p:ext uri="{D42A27DB-BD31-4B8C-83A1-F6EECF244321}">
                <p14:modId xmlns:p14="http://schemas.microsoft.com/office/powerpoint/2010/main" val="2194198740"/>
              </p:ext>
            </p:extLst>
          </p:nvPr>
        </p:nvGraphicFramePr>
        <p:xfrm>
          <a:off x="-12" y="154200"/>
          <a:ext cx="11867175" cy="6644460"/>
        </p:xfrm>
        <a:graphic>
          <a:graphicData uri="http://schemas.openxmlformats.org/drawingml/2006/table">
            <a:tbl>
              <a:tblPr>
                <a:noFill/>
                <a:tableStyleId>{22B34F78-8543-4E4F-8F74-728554A11E9C}</a:tableStyleId>
              </a:tblPr>
              <a:tblGrid>
                <a:gridCol w="2026425">
                  <a:extLst>
                    <a:ext uri="{9D8B030D-6E8A-4147-A177-3AD203B41FA5}">
                      <a16:colId xmlns:a16="http://schemas.microsoft.com/office/drawing/2014/main" val="20000"/>
                    </a:ext>
                  </a:extLst>
                </a:gridCol>
                <a:gridCol w="4738125">
                  <a:extLst>
                    <a:ext uri="{9D8B030D-6E8A-4147-A177-3AD203B41FA5}">
                      <a16:colId xmlns:a16="http://schemas.microsoft.com/office/drawing/2014/main" val="20001"/>
                    </a:ext>
                  </a:extLst>
                </a:gridCol>
                <a:gridCol w="5102625">
                  <a:extLst>
                    <a:ext uri="{9D8B030D-6E8A-4147-A177-3AD203B41FA5}">
                      <a16:colId xmlns:a16="http://schemas.microsoft.com/office/drawing/2014/main" val="20002"/>
                    </a:ext>
                  </a:extLst>
                </a:gridCol>
              </a:tblGrid>
              <a:tr h="486525">
                <a:tc>
                  <a:txBody>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txBody>
                  <a:tcPr marL="91425" marR="91425" marT="91425" marB="91425"/>
                </a:tc>
                <a:tc>
                  <a:txBody>
                    <a:bodyPr/>
                    <a:lstStyle/>
                    <a:p>
                      <a:pPr marL="0" lvl="0" indent="0" algn="ctr" rtl="0">
                        <a:spcBef>
                          <a:spcPts val="0"/>
                        </a:spcBef>
                        <a:spcAft>
                          <a:spcPts val="0"/>
                        </a:spcAft>
                        <a:buNone/>
                      </a:pPr>
                      <a:r>
                        <a:rPr lang="en-US" sz="2200" b="1" u="sng">
                          <a:latin typeface="Times New Roman" panose="02020603050405020304" pitchFamily="18" charset="0"/>
                          <a:ea typeface="Times New Roman"/>
                          <a:cs typeface="Times New Roman" panose="02020603050405020304" pitchFamily="18" charset="0"/>
                          <a:sym typeface="Times New Roman"/>
                        </a:rPr>
                        <a:t>MONOLITHIC</a:t>
                      </a:r>
                      <a:endParaRPr sz="2200" b="1" u="sng">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ctr" rtl="0">
                        <a:spcBef>
                          <a:spcPts val="0"/>
                        </a:spcBef>
                        <a:spcAft>
                          <a:spcPts val="0"/>
                        </a:spcAft>
                        <a:buNone/>
                      </a:pPr>
                      <a:r>
                        <a:rPr lang="en-US" sz="2200" b="1" u="sng">
                          <a:latin typeface="Times New Roman" panose="02020603050405020304" pitchFamily="18" charset="0"/>
                          <a:ea typeface="Times New Roman"/>
                          <a:cs typeface="Times New Roman" panose="02020603050405020304" pitchFamily="18" charset="0"/>
                          <a:sym typeface="Times New Roman"/>
                        </a:rPr>
                        <a:t>MICROSERVICES</a:t>
                      </a:r>
                      <a:endParaRPr sz="2200" b="1" u="sng">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0"/>
                  </a:ext>
                </a:extLst>
              </a:tr>
              <a:tr h="1012575">
                <a:tc>
                  <a:txBody>
                    <a:bodyPr/>
                    <a:lstStyle/>
                    <a:p>
                      <a:pPr marL="0" lvl="0" indent="0" algn="ctr" rtl="0">
                        <a:spcBef>
                          <a:spcPts val="0"/>
                        </a:spcBef>
                        <a:spcAft>
                          <a:spcPts val="0"/>
                        </a:spcAft>
                        <a:buNone/>
                      </a:pPr>
                      <a:r>
                        <a:rPr lang="en-US" sz="1700" b="1">
                          <a:latin typeface="Times New Roman" panose="02020603050405020304" pitchFamily="18" charset="0"/>
                          <a:ea typeface="Times New Roman"/>
                          <a:cs typeface="Times New Roman" panose="02020603050405020304" pitchFamily="18" charset="0"/>
                          <a:sym typeface="Times New Roman"/>
                        </a:rPr>
                        <a:t>ARCHITEC</a:t>
                      </a:r>
                      <a:r>
                        <a:rPr lang="en-US" sz="1500" b="1">
                          <a:latin typeface="Times New Roman" panose="02020603050405020304" pitchFamily="18" charset="0"/>
                          <a:ea typeface="Times New Roman"/>
                          <a:cs typeface="Times New Roman" panose="02020603050405020304" pitchFamily="18" charset="0"/>
                          <a:sym typeface="Times New Roman"/>
                        </a:rPr>
                        <a:t>TURE</a:t>
                      </a:r>
                      <a:endParaRPr sz="15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Monolithic applications have a single, unified codebase where all components are tightly integrated. </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Microservices use a distributed architecture where the application is composed of small, independent services. </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1"/>
                  </a:ext>
                </a:extLst>
              </a:tr>
              <a:tr h="906150">
                <a:tc>
                  <a:txBody>
                    <a:bodyPr/>
                    <a:lstStyle/>
                    <a:p>
                      <a:pPr marL="0" lvl="0" indent="0" algn="ctr" rtl="0">
                        <a:spcBef>
                          <a:spcPts val="0"/>
                        </a:spcBef>
                        <a:spcAft>
                          <a:spcPts val="0"/>
                        </a:spcAft>
                        <a:buNone/>
                      </a:pPr>
                      <a:r>
                        <a:rPr lang="en-US" sz="1500" b="1">
                          <a:latin typeface="Times New Roman" panose="02020603050405020304" pitchFamily="18" charset="0"/>
                          <a:ea typeface="Times New Roman"/>
                          <a:cs typeface="Times New Roman" panose="02020603050405020304" pitchFamily="18" charset="0"/>
                          <a:sym typeface="Times New Roman"/>
                        </a:rPr>
                        <a:t>SCALABILITY</a:t>
                      </a:r>
                      <a:endParaRPr sz="15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Scaling a monolithic application usually involves replicating the entire application, which can be inefficient for specific components.</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Microservices allow for granular scalability, enabling you to scale only the services that require more resources. </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2"/>
                  </a:ext>
                </a:extLst>
              </a:tr>
              <a:tr h="1030450">
                <a:tc>
                  <a:txBody>
                    <a:bodyPr/>
                    <a:lstStyle/>
                    <a:p>
                      <a:pPr marL="0" lvl="0" indent="0" algn="ctr" rtl="0">
                        <a:spcBef>
                          <a:spcPts val="0"/>
                        </a:spcBef>
                        <a:spcAft>
                          <a:spcPts val="0"/>
                        </a:spcAft>
                        <a:buNone/>
                      </a:pPr>
                      <a:r>
                        <a:rPr lang="en-US" sz="1500" b="1">
                          <a:latin typeface="Times New Roman" panose="02020603050405020304" pitchFamily="18" charset="0"/>
                          <a:ea typeface="Times New Roman"/>
                          <a:cs typeface="Times New Roman" panose="02020603050405020304" pitchFamily="18" charset="0"/>
                          <a:sym typeface="Times New Roman"/>
                        </a:rPr>
                        <a:t>TECH STACK</a:t>
                      </a:r>
                      <a:endParaRPr sz="15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Limited flexibility in choosing technologies, as the entire application uses a single tech stack.</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Offers flexibility in selecting the most suitable technology for each service, enabling innovation and adaptation to specific requirements</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3"/>
                  </a:ext>
                </a:extLst>
              </a:tr>
              <a:tr h="1141075">
                <a:tc>
                  <a:txBody>
                    <a:bodyPr/>
                    <a:lstStyle/>
                    <a:p>
                      <a:pPr marL="0" lvl="0" indent="0" algn="ctr" rtl="0">
                        <a:spcBef>
                          <a:spcPts val="0"/>
                        </a:spcBef>
                        <a:spcAft>
                          <a:spcPts val="0"/>
                        </a:spcAft>
                        <a:buNone/>
                      </a:pPr>
                      <a:r>
                        <a:rPr lang="en-US" sz="1500" b="1">
                          <a:latin typeface="Times New Roman" panose="02020603050405020304" pitchFamily="18" charset="0"/>
                          <a:ea typeface="Times New Roman"/>
                          <a:cs typeface="Times New Roman" panose="02020603050405020304" pitchFamily="18" charset="0"/>
                          <a:sym typeface="Times New Roman"/>
                        </a:rPr>
                        <a:t>COMPLEXITY AND MAINTENANCE</a:t>
                      </a:r>
                      <a:endParaRPr sz="1500" b="1">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Easier to initially develop and test due to its simplicity. As the application grows, it can become complex and challenging to maintain and update</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Initial development may be more complex due to managing multiple services. Easier maintenance and updates, as changes are localized to specific services.</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4"/>
                  </a:ext>
                </a:extLst>
              </a:tr>
              <a:tr h="419525">
                <a:tc>
                  <a:txBody>
                    <a:bodyPr/>
                    <a:lstStyle/>
                    <a:p>
                      <a:pPr marL="0" lvl="0" indent="0" algn="ctr" rtl="0">
                        <a:spcBef>
                          <a:spcPts val="0"/>
                        </a:spcBef>
                        <a:spcAft>
                          <a:spcPts val="0"/>
                        </a:spcAft>
                        <a:buNone/>
                      </a:pPr>
                      <a:r>
                        <a:rPr lang="en-US" sz="1500" b="1" dirty="0">
                          <a:latin typeface="Times New Roman" panose="02020603050405020304" pitchFamily="18" charset="0"/>
                          <a:ea typeface="Times New Roman"/>
                          <a:cs typeface="Times New Roman" panose="02020603050405020304" pitchFamily="18" charset="0"/>
                          <a:sym typeface="Times New Roman"/>
                        </a:rPr>
                        <a:t>FAULT TOLERANCE</a:t>
                      </a:r>
                      <a:endParaRPr sz="1500" b="1"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a:latin typeface="Times New Roman" panose="02020603050405020304" pitchFamily="18" charset="0"/>
                          <a:ea typeface="Times New Roman"/>
                          <a:cs typeface="Times New Roman" panose="02020603050405020304" pitchFamily="18" charset="0"/>
                          <a:sym typeface="Times New Roman"/>
                        </a:rPr>
                        <a:t>In a monolithic architecture, if one component encounters a fault or error, it can potentially affect the entire application, as all components are tightly integrated.</a:t>
                      </a:r>
                      <a:endParaRPr sz="190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tc>
                  <a:txBody>
                    <a:bodyPr/>
                    <a:lstStyle/>
                    <a:p>
                      <a:pPr marL="0" lvl="0" indent="0" algn="l" rtl="0">
                        <a:spcBef>
                          <a:spcPts val="0"/>
                        </a:spcBef>
                        <a:spcAft>
                          <a:spcPts val="0"/>
                        </a:spcAft>
                        <a:buNone/>
                      </a:pPr>
                      <a:r>
                        <a:rPr lang="en-US" sz="1900" dirty="0">
                          <a:latin typeface="Times New Roman" panose="02020603050405020304" pitchFamily="18" charset="0"/>
                          <a:ea typeface="Times New Roman"/>
                          <a:cs typeface="Times New Roman" panose="02020603050405020304" pitchFamily="18" charset="0"/>
                          <a:sym typeface="Times New Roman"/>
                        </a:rPr>
                        <a:t>Microservices offer better fault isolation because each service operates independently. </a:t>
                      </a:r>
                      <a:endParaRPr sz="19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en-US" sz="1900" dirty="0">
                          <a:latin typeface="Times New Roman" panose="02020603050405020304" pitchFamily="18" charset="0"/>
                          <a:ea typeface="Times New Roman"/>
                          <a:cs typeface="Times New Roman" panose="02020603050405020304" pitchFamily="18" charset="0"/>
                          <a:sym typeface="Times New Roman"/>
                        </a:rPr>
                        <a:t>A fault in one service does not </a:t>
                      </a:r>
                      <a:endParaRPr sz="19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en-US" sz="1900" dirty="0">
                          <a:latin typeface="Times New Roman" panose="02020603050405020304" pitchFamily="18" charset="0"/>
                          <a:ea typeface="Times New Roman"/>
                          <a:cs typeface="Times New Roman" panose="02020603050405020304" pitchFamily="18" charset="0"/>
                          <a:sym typeface="Times New Roman"/>
                        </a:rPr>
                        <a:t>necessarily impact others.</a:t>
                      </a:r>
                      <a:endParaRPr sz="1900" dirty="0">
                        <a:latin typeface="Times New Roman" panose="02020603050405020304" pitchFamily="18" charset="0"/>
                        <a:ea typeface="Times New Roman"/>
                        <a:cs typeface="Times New Roman" panose="02020603050405020304" pitchFamily="18" charset="0"/>
                        <a:sym typeface="Times New Roman"/>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2" name="Google Shape;96;g248a422f336_0_50">
            <a:extLst>
              <a:ext uri="{FF2B5EF4-FFF2-40B4-BE49-F238E27FC236}">
                <a16:creationId xmlns:a16="http://schemas.microsoft.com/office/drawing/2014/main" id="{EEA9976D-40F7-76D8-CF5A-EEAFED70F43D}"/>
              </a:ext>
            </a:extLst>
          </p:cNvPr>
          <p:cNvPicPr preferRelativeResize="0"/>
          <p:nvPr/>
        </p:nvPicPr>
        <p:blipFill>
          <a:blip r:embed="rId3">
            <a:alphaModFix/>
          </a:blip>
          <a:stretch>
            <a:fillRect/>
          </a:stretch>
        </p:blipFill>
        <p:spPr>
          <a:xfrm>
            <a:off x="1076225" y="253063"/>
            <a:ext cx="10603585" cy="5629263"/>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TotalTime>
  <Words>3845</Words>
  <Application>Microsoft Office PowerPoint</Application>
  <PresentationFormat>Widescreen</PresentationFormat>
  <Paragraphs>356</Paragraphs>
  <Slides>41</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Times New Roman</vt:lpstr>
      <vt:lpstr>Symbol</vt:lpstr>
      <vt:lpstr>Calibri</vt:lpstr>
      <vt:lpstr>Arial</vt:lpstr>
      <vt:lpstr>Courier New</vt:lpstr>
      <vt:lpstr>Office Theme</vt:lpstr>
      <vt:lpstr>PowerPoint Presentation</vt:lpstr>
      <vt:lpstr>PowerPoint Presentation</vt:lpstr>
      <vt:lpstr>Content</vt:lpstr>
      <vt:lpstr>Abstract</vt:lpstr>
      <vt:lpstr>1.1)Introduction  </vt:lpstr>
      <vt:lpstr>1.2)Introduction </vt:lpstr>
      <vt:lpstr>What are Microservices?</vt:lpstr>
      <vt:lpstr>PowerPoint Presentation</vt:lpstr>
      <vt:lpstr>PowerPoint Presentation</vt:lpstr>
      <vt:lpstr>Benefits of Microservices</vt:lpstr>
      <vt:lpstr>Problem Statement</vt:lpstr>
      <vt:lpstr>Tech Stack</vt:lpstr>
      <vt:lpstr>Objectives</vt:lpstr>
      <vt:lpstr>Methodology</vt:lpstr>
      <vt:lpstr>Microservices Images</vt:lpstr>
      <vt:lpstr>Frontend of microservice login page</vt:lpstr>
      <vt:lpstr>Database connection of Mongo Db </vt:lpstr>
      <vt:lpstr>Microservices Images</vt:lpstr>
      <vt:lpstr>Microservices Images</vt:lpstr>
      <vt:lpstr>Dockerfile Image</vt:lpstr>
      <vt:lpstr>Dockerization</vt:lpstr>
      <vt:lpstr>Microservices Images</vt:lpstr>
      <vt:lpstr>  </vt:lpstr>
      <vt:lpstr>  </vt:lpstr>
      <vt:lpstr>Uses Of Eureka Server </vt:lpstr>
      <vt:lpstr>Uses Of Eureka Server </vt:lpstr>
      <vt:lpstr>Cloud Platform Comparition </vt:lpstr>
      <vt:lpstr>Comparison based on suitability of different microservice </vt:lpstr>
      <vt:lpstr>PowerPoint Presentation</vt:lpstr>
      <vt:lpstr>PowerPoint Presentation</vt:lpstr>
      <vt:lpstr>Github Link-   </vt:lpstr>
      <vt:lpstr>Creating Ci/Cd Pipeline </vt:lpstr>
      <vt:lpstr>Building The Workflow</vt:lpstr>
      <vt:lpstr>PowerPoint Presentation</vt:lpstr>
      <vt:lpstr>PowerPoint Presentation</vt:lpstr>
      <vt:lpstr>PowerPoint Presentation</vt:lpstr>
      <vt:lpstr>Scaling and load balancing </vt:lpstr>
      <vt:lpstr>Monitoring and Logging </vt:lpstr>
      <vt:lpstr>PowerPoint Presentation</vt:lpstr>
      <vt:lpstr>TEAM MEMBERS AND THEIR ROLES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Apple 2</dc:creator>
  <cp:lastModifiedBy>Piklu De</cp:lastModifiedBy>
  <cp:revision>7</cp:revision>
  <dcterms:created xsi:type="dcterms:W3CDTF">1601-01-01T00:00:00Z</dcterms:created>
  <dcterms:modified xsi:type="dcterms:W3CDTF">2023-12-08T13:44:23Z</dcterms:modified>
</cp:coreProperties>
</file>